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3gp" ContentType="video/3gpp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9" r:id="rId3"/>
    <p:sldId id="258" r:id="rId4"/>
    <p:sldId id="291" r:id="rId5"/>
    <p:sldId id="260" r:id="rId6"/>
    <p:sldId id="292" r:id="rId7"/>
    <p:sldId id="262" r:id="rId8"/>
    <p:sldId id="269" r:id="rId9"/>
    <p:sldId id="274" r:id="rId10"/>
    <p:sldId id="293" r:id="rId11"/>
    <p:sldId id="278" r:id="rId12"/>
    <p:sldId id="279" r:id="rId13"/>
    <p:sldId id="294" r:id="rId14"/>
    <p:sldId id="281" r:id="rId15"/>
    <p:sldId id="282" r:id="rId16"/>
    <p:sldId id="263" r:id="rId17"/>
    <p:sldId id="283" r:id="rId18"/>
    <p:sldId id="286" r:id="rId19"/>
    <p:sldId id="295" r:id="rId20"/>
    <p:sldId id="285" r:id="rId21"/>
    <p:sldId id="284" r:id="rId22"/>
    <p:sldId id="296" r:id="rId23"/>
    <p:sldId id="290" r:id="rId24"/>
    <p:sldId id="289" r:id="rId25"/>
    <p:sldId id="297" r:id="rId26"/>
    <p:sldId id="264" r:id="rId27"/>
    <p:sldId id="265" r:id="rId28"/>
    <p:sldId id="273" r:id="rId29"/>
    <p:sldId id="268" r:id="rId30"/>
    <p:sldId id="299" r:id="rId31"/>
    <p:sldId id="272" r:id="rId32"/>
    <p:sldId id="266" r:id="rId33"/>
    <p:sldId id="270" r:id="rId34"/>
    <p:sldId id="300" r:id="rId35"/>
    <p:sldId id="271" r:id="rId3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3A45FB7C-68A5-4FFF-ADEB-749D0250CA03}">
          <p14:sldIdLst>
            <p14:sldId id="256"/>
            <p14:sldId id="259"/>
            <p14:sldId id="258"/>
            <p14:sldId id="291"/>
            <p14:sldId id="260"/>
            <p14:sldId id="292"/>
            <p14:sldId id="262"/>
            <p14:sldId id="269"/>
            <p14:sldId id="274"/>
            <p14:sldId id="293"/>
            <p14:sldId id="278"/>
            <p14:sldId id="279"/>
            <p14:sldId id="294"/>
            <p14:sldId id="281"/>
            <p14:sldId id="282"/>
            <p14:sldId id="263"/>
            <p14:sldId id="283"/>
            <p14:sldId id="286"/>
            <p14:sldId id="295"/>
            <p14:sldId id="285"/>
            <p14:sldId id="284"/>
            <p14:sldId id="296"/>
            <p14:sldId id="290"/>
            <p14:sldId id="289"/>
            <p14:sldId id="297"/>
            <p14:sldId id="264"/>
            <p14:sldId id="265"/>
            <p14:sldId id="273"/>
            <p14:sldId id="268"/>
            <p14:sldId id="299"/>
            <p14:sldId id="272"/>
            <p14:sldId id="266"/>
            <p14:sldId id="270"/>
            <p14:sldId id="300"/>
            <p14:sldId id="27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434" autoAdjust="0"/>
  </p:normalViewPr>
  <p:slideViewPr>
    <p:cSldViewPr snapToGrid="0">
      <p:cViewPr varScale="1">
        <p:scale>
          <a:sx n="74" d="100"/>
          <a:sy n="74" d="100"/>
        </p:scale>
        <p:origin x="112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9302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73741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74304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0751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7655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65773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64646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9985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00590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09654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6740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4E9E78-7BF3-4237-8AD5-FD681ABC046D}" type="datetimeFigureOut">
              <a:rPr lang="ru-RU" smtClean="0"/>
              <a:t>21.11.2018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8F226E-12BB-4A09-940C-DD7A425EFB5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8308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audio" Target="NULL" TargetMode="External"/><Relationship Id="rId7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media" Target="../media/media4.mp3"/><Relationship Id="rId5" Type="http://schemas.microsoft.com/office/2007/relationships/media" Target="../media/media3.mp3"/><Relationship Id="rId4" Type="http://schemas.microsoft.com/office/2007/relationships/media" Target="../media/media2.mp3"/><Relationship Id="rId9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7.jpeg"/><Relationship Id="rId2" Type="http://schemas.microsoft.com/office/2007/relationships/media" Target="../media/media5.3gp"/><Relationship Id="rId1" Type="http://schemas.openxmlformats.org/officeDocument/2006/relationships/video" Target="NULL" TargetMode="Externa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media" Target="../media/media7.3gp"/><Relationship Id="rId7" Type="http://schemas.openxmlformats.org/officeDocument/2006/relationships/image" Target="../media/image59.png"/><Relationship Id="rId2" Type="http://schemas.microsoft.com/office/2007/relationships/media" Target="../media/media6.3gp"/><Relationship Id="rId1" Type="http://schemas.openxmlformats.org/officeDocument/2006/relationships/video" Target="NULL" TargetMode="External"/><Relationship Id="rId6" Type="http://schemas.openxmlformats.org/officeDocument/2006/relationships/image" Target="../media/image58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jpe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t.depositphotos.com/2209020/2569/v/950/depositphotos_25699747-stock-illustration-frame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66484" y="2566654"/>
            <a:ext cx="6858000" cy="1451736"/>
          </a:xfrm>
        </p:spPr>
        <p:txBody>
          <a:bodyPr>
            <a:noAutofit/>
          </a:bodyPr>
          <a:lstStyle/>
          <a:p>
            <a:r>
              <a:rPr lang="ru-RU" dirty="0" smtClean="0">
                <a:solidFill>
                  <a:srgbClr val="C00000"/>
                </a:solidFill>
                <a:latin typeface="Monotype Corsiva" panose="03010101010201010101" pitchFamily="66" charset="0"/>
              </a:rPr>
              <a:t>Роль народной игрушки в воспитании дошкольников </a:t>
            </a:r>
            <a:endParaRPr lang="ru-RU" dirty="0">
              <a:solidFill>
                <a:srgbClr val="C00000"/>
              </a:solidFill>
              <a:latin typeface="Monotype Corsiva" panose="03010101010201010101" pitchFamily="66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05347" y="4586961"/>
            <a:ext cx="2719137" cy="851234"/>
          </a:xfrm>
        </p:spPr>
        <p:txBody>
          <a:bodyPr>
            <a:normAutofit fontScale="62500" lnSpcReduction="20000"/>
          </a:bodyPr>
          <a:lstStyle/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Выполнила: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Реутова А.Ю.</a:t>
            </a:r>
          </a:p>
          <a:p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 </a:t>
            </a:r>
            <a:r>
              <a:rPr lang="ru-RU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высш.кв.кат</a:t>
            </a:r>
            <a:r>
              <a:rPr lang="ru-RU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b="1" dirty="0">
              <a:solidFill>
                <a:schemeClr val="accent6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93497" y="680466"/>
            <a:ext cx="2803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200" dirty="0">
                <a:latin typeface="Arial Black" panose="020B0A04020102020204" pitchFamily="34" charset="0"/>
              </a:rPr>
              <a:t>МАДОУ «Д\С №4 «Солнышко»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759117" y="6028486"/>
            <a:ext cx="162576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350" dirty="0">
                <a:latin typeface="Arial Black" panose="020B0A04020102020204" pitchFamily="34" charset="0"/>
              </a:rPr>
              <a:t>Арамиль, 2018</a:t>
            </a:r>
          </a:p>
        </p:txBody>
      </p:sp>
      <p:pic>
        <p:nvPicPr>
          <p:cNvPr id="6" name="A._Anufrieva_-_Tiho-tiho_my_sidim_russkaya_narodnaya_melodiya_(iPleer.f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7" name="Радуница (ансамбль) - Пошла млада за водой (minus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8671.4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8" name="Stereo-test_Melodiya_Vinil-A.Belyaev_bayan_M.Filin_balalajka_V.Belyavskij_gusli_G.Rozov_udarnye_-_2._(SongHouse.me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5">
                  <p14:trim st="1411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9" name="Russkaya_plyasovaya_(getmp3x.ru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6">
                  <p14:trim st="501" end="4497.05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359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numSld="999" showWhenStopped="0">
                <p:cTn id="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20000" numSld="999" showWhenStopped="0">
                <p:cTn id="9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20000" numSld="999" showWhenStopped="0">
                <p:cTn id="1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8224" y="387840"/>
            <a:ext cx="77132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 народной игрушки уходит корнями в глубокую древность. Это самая ранняя форма художественного творчества народа, населявшего Россию, которая на протяжении многих веков видоизменялась, сочетая в себе колорит и многогранность культуры нашего народа. Нет ни одного народа, в культуре которого игрушка не занимала бы своего заметного места.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4174" y="5271733"/>
            <a:ext cx="2128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Дымковские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7382" y="5687637"/>
            <a:ext cx="2631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Филимоновские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8581" y="4665922"/>
            <a:ext cx="2349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Каргопольские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игрушки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´ÑÐ¼ÐºÐ¾Ð²ÑÐºÐ°Ñ Ð¸Ð³ÑÑÑ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4" y="1909423"/>
            <a:ext cx="2001468" cy="3095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Ð¸Ð»Ð¸Ð¼Ð¾Ð½Ð¾Ð²ÑÐºÐ°Ñ Ð¸Ð³ÑÑÑ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19" y="2643252"/>
            <a:ext cx="2475467" cy="27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ºÐ°ÑÐ³Ð¾Ð¿Ð¾Ð»ÑÑÐºÐ°Ñ Ð¸Ð³ÑÑÑ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83" y="1909423"/>
            <a:ext cx="2756499" cy="27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548460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s://schci.ru/sites/default/files/promysly/filimonovskie_igrushki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5" y="361828"/>
            <a:ext cx="7667930" cy="61343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729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21sp.detkin-club.ru/images/teachers/dsc_5851w_593122fd5df3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077" y="689378"/>
            <a:ext cx="8445846" cy="54792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5401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58224" y="378069"/>
            <a:ext cx="77132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 народной игрушки уходит корнями в глубокую древность. Это самая ранняя форма художественного творчества народа, населявшего Россию, которая на протяжении многих веков видоизменялась, сочетая в себе колорит и многогранность культуры нашего народа. Нет ни одного народа, в культуре которого игрушка не занимала бы своего заметного места.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4174" y="5271733"/>
            <a:ext cx="2128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Дымковские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7382" y="5687637"/>
            <a:ext cx="2631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Филимоновские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8581" y="4665922"/>
            <a:ext cx="2349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Каргопольские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игрушки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´ÑÐ¼ÐºÐ¾Ð²ÑÐºÐ°Ñ Ð¸Ð³ÑÑÑ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4" y="1909423"/>
            <a:ext cx="2001468" cy="3095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Ð¸Ð»Ð¸Ð¼Ð¾Ð½Ð¾Ð²ÑÐºÐ°Ñ Ð¸Ð³ÑÑÑ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19" y="2643252"/>
            <a:ext cx="2475467" cy="27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ºÐ°ÑÐ³Ð¾Ð¿Ð¾Ð»ÑÑÐºÐ°Ñ Ð¸Ð³ÑÑÑ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83" y="1909423"/>
            <a:ext cx="2756499" cy="27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9922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s://www.culture.ru/storage/images/383aefa6dfbed02a8c5925e1ac9ed8df/e87517f0107135a43739450592950e1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7307" y="314307"/>
            <a:ext cx="6229386" cy="622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99648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042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https://www.rusvelikaia.ru/upload/iblock/376/376fa313c0309949953123f16a64efdf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69" b="6402"/>
          <a:stretch/>
        </p:blipFill>
        <p:spPr bwMode="auto">
          <a:xfrm>
            <a:off x="1026695" y="368968"/>
            <a:ext cx="7222479" cy="6170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53904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71"/>
            <a:ext cx="9144000" cy="6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6482" y="3543998"/>
            <a:ext cx="2624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Богородские игрушки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11088" y="3359332"/>
            <a:ext cx="13494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Изразцы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98972" y="5145067"/>
            <a:ext cx="2930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Особый интерес вызывают яркие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матрешки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ÐÐ°ÑÑÐ¸Ð½ÐºÐ¸ Ð¿Ð¾ Ð·Ð°Ð¿ÑÐ¾ÑÑ Ð±Ð¾Ð³Ð¾ÑÐ¾Ð´ÑÐºÐ°Ñ Ð¸Ð³ÑÑÑ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685" y="620368"/>
            <a:ext cx="3790315" cy="2842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¸Ð·ÑÐ°Ð·ÑÑ Ð¸Ð³ÑÑÑ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32" y="620368"/>
            <a:ext cx="3668157" cy="2613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¼Ð°ÑÑÐµÑÐº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r="13200" b="7406"/>
          <a:stretch/>
        </p:blipFill>
        <p:spPr bwMode="auto">
          <a:xfrm>
            <a:off x="3811693" y="3698272"/>
            <a:ext cx="2599395" cy="289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55327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s://art-and-craft.ru/pic/igrushki-0022-pticy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03" y="733120"/>
            <a:ext cx="8197245" cy="542384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6010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https://myrussianland.ru/wp-content/uploads/2016/02/bi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052" y="365998"/>
            <a:ext cx="7853896" cy="58904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361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71"/>
            <a:ext cx="9144000" cy="6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47617" y="3568451"/>
            <a:ext cx="23229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Богородские игрушки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93357" y="3383785"/>
            <a:ext cx="10888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Изразцы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7725" y="5145067"/>
            <a:ext cx="2930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Особый интерес вызывают яркие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матрешки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ÐÐ°ÑÑÐ¸Ð½ÐºÐ¸ Ð¿Ð¾ Ð·Ð°Ð¿ÑÐ¾ÑÑ Ð±Ð¾Ð³Ð¾ÑÐ¾Ð´ÑÐºÐ°Ñ Ð¸Ð³ÑÑÑ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5" y="620368"/>
            <a:ext cx="3790315" cy="2842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¸Ð·ÑÐ°Ð·ÑÑ Ð¸Ð³ÑÑÑ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32" y="620368"/>
            <a:ext cx="3668157" cy="2613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¼Ð°ÑÑÐµÑÐº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r="13200" b="7406"/>
          <a:stretch/>
        </p:blipFill>
        <p:spPr bwMode="auto">
          <a:xfrm>
            <a:off x="3811693" y="3698272"/>
            <a:ext cx="2599395" cy="289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7892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22778" y="4876367"/>
            <a:ext cx="7473854" cy="1525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словаре Даля понятие "игрушка" толкуется как "вещь, сделанная для забавы, для игры или потехи, особенно детям". Настоящая народная игрушка - это не только предмет детской забавы, но и подлинное, своеобразное искусство, обладающее своей спецификой. 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458" name="Picture 2" descr="https://ds51kar.educhel.ru/uploads/5000/20526/section/321842/fgos_20d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2223" y="448768"/>
            <a:ext cx="5389264" cy="404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0" name="Picture 4" descr="https://www.rusvelikaia.ru/upload/iblock/e83/dsc_407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728" y="3221352"/>
            <a:ext cx="1593179" cy="1593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http://xn-----6kcczvgdqeowecha6a6t.xn--p1ai/image/cache/catalog/dymka/1800.8barynyakaravay1-900x120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32" y="771633"/>
            <a:ext cx="1427747" cy="1903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://www.izumzum.ru/health/rasskazi-o-russkih-narodnih-instrumentah-seriya-yunomu-lyubite/18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6632" y="3133309"/>
            <a:ext cx="1356705" cy="1619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6" name="Picture 10" descr="http://slavyanskaya-kultura.ru/images/photos/medium/article1081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266" y="987403"/>
            <a:ext cx="1451691" cy="1663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7662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s://cs2.livemaster.ru/storage/9d/1d/3383a8d9cecee636c0ba26aca2z7--dlya-doma-i-interera-izrazets-sirin-ptits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732" y="342143"/>
            <a:ext cx="5918535" cy="617371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67403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http://www.izrazcyrus.ru/img/catalogue/hbird/800/4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5015" y="302015"/>
            <a:ext cx="6253969" cy="62539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3245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671"/>
            <a:ext cx="9144000" cy="697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406482" y="3543998"/>
            <a:ext cx="24052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Богородские игрушки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93356" y="3414563"/>
            <a:ext cx="113002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Изразцы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47725" y="5198420"/>
            <a:ext cx="293045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Особый интерес вызывают яркие </a:t>
            </a:r>
            <a:r>
              <a:rPr lang="ru-RU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матрешки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2" descr="ÐÐ°ÑÑÐ¸Ð½ÐºÐ¸ Ð¿Ð¾ Ð·Ð°Ð¿ÑÐ¾ÑÑ Ð±Ð¾Ð³Ð¾ÑÐ¾Ð´ÑÐºÐ°Ñ Ð¸Ð³ÑÑÑÐºÐ°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725" y="620368"/>
            <a:ext cx="3790315" cy="284273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ÐÐ°ÑÑÐ¸Ð½ÐºÐ¸ Ð¿Ð¾ Ð·Ð°Ð¿ÑÐ¾ÑÑ Ð¸Ð·ÑÐ°Ð·ÑÑ Ð¸Ð³ÑÑÑÐºÐ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5532" y="620368"/>
            <a:ext cx="3668157" cy="26135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ÐÐ°ÑÑÐ¸Ð½ÐºÐ¸ Ð¿Ð¾ Ð·Ð°Ð¿ÑÐ¾ÑÑ Ð¼Ð°ÑÑÐµÑÐº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70" r="13200" b="7406"/>
          <a:stretch/>
        </p:blipFill>
        <p:spPr bwMode="auto">
          <a:xfrm>
            <a:off x="3811693" y="3698272"/>
            <a:ext cx="2599395" cy="2893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351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122" y="465588"/>
            <a:ext cx="7902430" cy="592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265649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943" y="482957"/>
            <a:ext cx="7856113" cy="5892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890969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rusvelikaia.ru/upload/iblock/e83/dsc_407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9" t="13507" r="8031" b="9984"/>
          <a:stretch/>
        </p:blipFill>
        <p:spPr bwMode="auto">
          <a:xfrm>
            <a:off x="633672" y="521316"/>
            <a:ext cx="3466531" cy="311181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s://ds05.infourok.ru/uploads/ex/0656/0002ec85-da47e2c5/hello_html_m1cf79d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348" y="403666"/>
            <a:ext cx="3623506" cy="1673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coollady.ru/pic/0003/071/6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099" y="3994476"/>
            <a:ext cx="1545838" cy="19384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moscowalk.ru/images/thumbnails/images/2015/museum/Russian_Toy/Museum_of_Toys_6-fit-1156x8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6795" y="2295053"/>
            <a:ext cx="5757348" cy="3999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7129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" fill="hold"/>
                                        <p:tgtEl>
                                          <p:spTgt spid="102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5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5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042737" y="374345"/>
            <a:ext cx="723498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Народная игрушка неподвластна моде. Как любое произведение искусства, она часть культуры народа, носитель сакральных ценностей, родовой информации.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675" y="1514901"/>
            <a:ext cx="5440908" cy="4080681"/>
          </a:xfrm>
          <a:prstGeom prst="rect">
            <a:avLst/>
          </a:prstGeom>
        </p:spPr>
      </p:pic>
      <p:pic>
        <p:nvPicPr>
          <p:cNvPr id="3074" name="Picture 2" descr="ÐÐ°ÑÑÐ¸Ð½ÐºÐ¸ Ð¿Ð¾ Ð·Ð°Ð¿ÑÐ¾ÑÑ ÑÐµÐ±ÑÐ½Ð¾Ðº Ð¸Ð³ÑÐ°Ðµ Ñ Ð½Ð°ÑÐ¾Ð´Ð½Ð¾Ð¹ Ð¸Ð³ÑÑÑÐºÐ¾Ð¹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39" y="3864382"/>
            <a:ext cx="3516977" cy="263773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9263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728745" y="2973963"/>
            <a:ext cx="4122821" cy="25255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сказочный край Урала русские люди тянулись давно, начиная с XI века. Новгородские купцы вели торговлю на северном Урале.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Коренное население Урала было малочисленно и жило племенами. Они занимались охотой и кочевали по уральским просторам. 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https://media.nazaccent.ru/files/67/0b/670bbd55fcfca8b7dac35f2f4a6459f7_58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480" y="697895"/>
            <a:ext cx="3589457" cy="2001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65766" y="854387"/>
            <a:ext cx="4011034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700" b="1" dirty="0">
                <a:solidFill>
                  <a:srgbClr val="00B050"/>
                </a:solidFill>
                <a:latin typeface="Comic Sans MS" panose="030F0702030302020204" pitchFamily="66" charset="0"/>
              </a:rPr>
              <a:t>УРАЛЬСКАЯ ИГРУШКА</a:t>
            </a:r>
          </a:p>
        </p:txBody>
      </p:sp>
      <p:pic>
        <p:nvPicPr>
          <p:cNvPr id="2052" name="Picture 4" descr="http://artgryada.ru/wp-content/uploads/2015/11/%D0%A3%D1%80%D0%B0%D0%BB%D0%BE-%D0%A1%D0%B8%D0%B1%D0%B8%D1%80%D1%81%D0%BA%D0%B0%D1%8F-%D1%80%D0%BE%D1%81%D0%BF%D0%B8%D1%81%D1%8C.-%D0%9F%D0%BB%D0%B0%D0%BD%D1%88%D0%B5%D1%82-51-1024x57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2" t="4214" r="4512" b="10569"/>
          <a:stretch/>
        </p:blipFill>
        <p:spPr bwMode="auto">
          <a:xfrm>
            <a:off x="565766" y="1698616"/>
            <a:ext cx="3789948" cy="1275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s://s1.babiki.ru/uploads/images/01/96/46/2014/04/14/4b7dd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415" y="3429000"/>
            <a:ext cx="3875735" cy="2906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01711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20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g2.elmir.ua/img/889312/3000/2000/svistulka_arjuna_glinyanaya_petux_6_5x6x3_sm_2779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729" y="545908"/>
            <a:ext cx="3105746" cy="3229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s://ds02.infourok.ru/uploads/ex/0ac5/00020694-36fa9f86/img7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2" t="6294" r="7308" b="22809"/>
          <a:stretch/>
        </p:blipFill>
        <p:spPr bwMode="auto">
          <a:xfrm>
            <a:off x="3370530" y="3041616"/>
            <a:ext cx="5373485" cy="33143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img-fotki.yandex.ru/get/6846/132998484.a3/0_109671_b378b336_XX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0740" y="545908"/>
            <a:ext cx="3121138" cy="20726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magnishka.ru/images/zlatoust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49" y="4473489"/>
            <a:ext cx="1436180" cy="1590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7693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 tmFilter="0, 0; .2, .5; .8, .5; 1, 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1000" autoRev="1" fill="hold"/>
                                        <p:tgtEl>
                                          <p:spTgt spid="20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500" fill="hold"/>
                                        <p:tgtEl>
                                          <p:spTgt spid="205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500"/>
                            </p:stCondLst>
                            <p:childTnLst>
                              <p:par>
                                <p:cTn id="1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75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252"/>
            <a:ext cx="9144000" cy="68417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45910" y="485778"/>
            <a:ext cx="5470264" cy="1673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Небольшие традиционные свистульки в виде петушков, коней, курочек, собачек, котов, птичек глазуровали и обжигали в горнах вместе с горшками, крынками и другими изделиями. Приемы изготовления местных игрушек типичны и встречаются практически во всех промыслах России.</a:t>
            </a:r>
            <a:endParaRPr lang="ru-RU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39" b="19875"/>
          <a:stretch/>
        </p:blipFill>
        <p:spPr>
          <a:xfrm>
            <a:off x="6016174" y="485778"/>
            <a:ext cx="2420630" cy="2983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VID_20181120_161357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051" end="782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45910" y="2662100"/>
            <a:ext cx="5936776" cy="3339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2" name="Picture 2" descr="http://monateka.com/images/118579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353" y="4074638"/>
            <a:ext cx="2045627" cy="1776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23210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 tmFilter="0, 0; .2, .5; .8, .5; 1, 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500" autoRev="1" fill="hold"/>
                                        <p:tgtEl>
                                          <p:spTgt spid="51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759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nfdou22.edumsko.ru/uploads/1500/1409/section/77192/russkaya_narodnaya_igrushka/russkaya_narodnaya_igrushka.jpg?151851278317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016"/>
          <a:stretch/>
        </p:blipFill>
        <p:spPr bwMode="auto">
          <a:xfrm>
            <a:off x="1714985" y="2245896"/>
            <a:ext cx="5637814" cy="43312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82316" y="532901"/>
            <a:ext cx="769580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«Игрушка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для ребенка  - не просто забава, а культурное орудие, с помощью которого он осваивает огромный и сложный мир, постигает законы человеческих взаимоотношений и вечные истины. Игра, в которую дошкольник включает манипуляцию теми или иными игрушками, это лучшая школа морали в 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действии» 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(А.Н</a:t>
            </a:r>
            <a:r>
              <a:rPr lang="ru-RU" sz="1600" dirty="0" smtClean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Леонтьев</a:t>
            </a:r>
            <a:r>
              <a:rPr lang="ru-RU" sz="1600" dirty="0">
                <a:solidFill>
                  <a:srgbClr val="11111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). </a:t>
            </a:r>
            <a:endParaRPr lang="ru-RU" sz="1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8001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s://t3.ftcdn.net/jpg/01/89/04/04/500_F_189040418_4w4GkHpbxO2mJTIIeewFQuL8VEyMILmD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475" y="2997643"/>
            <a:ext cx="2467521" cy="34462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s://cs6.livemaster.ru/storage/33/bf/4dd615821cf7b51be30b39efbdax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3" t="8885" r="39831" b="20144"/>
          <a:stretch/>
        </p:blipFill>
        <p:spPr bwMode="auto">
          <a:xfrm>
            <a:off x="455198" y="707308"/>
            <a:ext cx="3020159" cy="2467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s://ds04.infourok.ru/uploads/ex/1247/0012c36e-d4c0bd25/hello_html_496871c1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3008" y="707308"/>
            <a:ext cx="4967786" cy="5099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391201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static.auction.ru/offer_images/2015/12/02/04/big/R/RZ5ItXZR8tG/oposhnjanskaja_glinjanaja_igrushka_svistulka_porosenok_sss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91" y="491319"/>
            <a:ext cx="4612518" cy="42171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www.showbell.ru/promysly/bells/filimon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023" y="973518"/>
            <a:ext cx="3639155" cy="54749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50696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" dur="2000" fill="hold"/>
                                        <p:tgtEl>
                                          <p:spTgt spid="307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61474" y="319743"/>
            <a:ext cx="4929124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Для своих детей крестьяне делали игрушки из всевозможных материалов: глины, дерева, тряпичная кукла (скатка). В быту деревни тряпичная кукла была наиболее распространенной игрушкой. Тряпичные куклы были простейшими изображениями женской фигуры: грубую холстину скатывали (закручивали) в «скалку» - это была основа куклы. Отсюда и пошло название куклы – скатка (закрутка).</a:t>
            </a:r>
            <a:endParaRPr lang="ru-RU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 descr="http://accessories.mypartnershop.ru/img/audio_cd_covers/10151879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5666" y="275986"/>
            <a:ext cx="2323599" cy="2379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ds04.infourok.ru/uploads/ex/09eb/0000580a-73c30c57/img15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49" t="2271" r="26280" b="4126"/>
          <a:stretch/>
        </p:blipFill>
        <p:spPr bwMode="auto">
          <a:xfrm>
            <a:off x="5588132" y="2391702"/>
            <a:ext cx="3113400" cy="406471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travel-tomsk.ru/img/list-148601793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1375" y="3511351"/>
            <a:ext cx="3926757" cy="294506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230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500" fill="hold"/>
                                        <p:tgtEl>
                                          <p:spTgt spid="307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81263" y="802920"/>
            <a:ext cx="818147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Задача перед игрушкой и тогда, и сейчас стоит одинаковая - она служит ребенку другом и учителем, обогащает его мир волшебной энергетикой и вовлекает малыша в увлекательный мир фантазий. Она дает ребенку возможность экспериментировать, синтезировать полученные знания, развивать творческие способности и коммуникативные навыки.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3" y="2594146"/>
            <a:ext cx="4394579" cy="32959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11" r="13344"/>
          <a:stretch/>
        </p:blipFill>
        <p:spPr>
          <a:xfrm>
            <a:off x="4971490" y="2410972"/>
            <a:ext cx="3691247" cy="38748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140454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VID_20181120_155934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2" end="1138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2859" y="363372"/>
            <a:ext cx="5721441" cy="3218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VID_20181120_154340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3">
                  <p14:trim st="3349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7099" y="3392322"/>
            <a:ext cx="5486398" cy="30860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429874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269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8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video>
              <p:cMediaNode vol="0">
                <p:cTn id="11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2803483"/>
            <a:ext cx="7886700" cy="99417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https://st.depositphotos.com/2209020/2569/v/950/depositphotos_25699747-stock-illustration-frame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958671" y="986243"/>
            <a:ext cx="7226658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dirty="0" smtClean="0">
                <a:solidFill>
                  <a:srgbClr val="FF0000"/>
                </a:solidFill>
                <a:latin typeface="Monotype Corsiva" panose="03010101010201010101" pitchFamily="66" charset="0"/>
              </a:rPr>
              <a:t>СПАСИБО ЗА ВНИМАНИЕ!</a:t>
            </a:r>
            <a:endParaRPr lang="ru-RU" sz="4800" b="1" dirty="0">
              <a:solidFill>
                <a:srgbClr val="FF0000"/>
              </a:solidFill>
              <a:latin typeface="Monotype Corsiva" panose="03010101010201010101" pitchFamily="66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520" y="1817240"/>
            <a:ext cx="3690049" cy="27675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89" t="9649" r="13421" b="4737"/>
          <a:stretch/>
        </p:blipFill>
        <p:spPr>
          <a:xfrm>
            <a:off x="3103154" y="3669107"/>
            <a:ext cx="3359793" cy="28464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0599" y="1807170"/>
            <a:ext cx="3494751" cy="26210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87952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21" y="501316"/>
            <a:ext cx="7807158" cy="58553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232385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9992" y="4117737"/>
            <a:ext cx="8006635" cy="2120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Игрушка рождает детскую фантазию, а вместе с ней и детскую игру. Взрослые, может быть, хотели видеть в игрушке нечто другое, но ребенка привлекает именно ее предельная простота и ясность. Эта простота линий и цвета проявляется и в дымковских  "</a:t>
            </a:r>
            <a:r>
              <a:rPr lang="ru-RU" dirty="0" err="1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конюшках</a:t>
            </a:r>
            <a:r>
              <a:rPr lang="ru-RU" dirty="0">
                <a:solidFill>
                  <a:srgbClr val="11111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 и "баранах", и в алтайской глиняной "Катюше".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http://mauk-cnkd.ru/_ph/1/48685423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62" y="664178"/>
            <a:ext cx="3777818" cy="28333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78" t="3850"/>
          <a:stretch/>
        </p:blipFill>
        <p:spPr>
          <a:xfrm>
            <a:off x="4745344" y="664178"/>
            <a:ext cx="3731283" cy="2982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866835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72" y="470079"/>
            <a:ext cx="7890456" cy="59178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618755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08041" y="275730"/>
            <a:ext cx="77132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История народной игрушки уходит корнями в глубокую древность. Это самая ранняя форма художественного творчества народа, населявшего Россию, которая на протяжении многих веков видоизменялась, сочетая в себе колорит и многогранность культуры нашего народа. Нет ни одного народа, в культуре которого игрушка не занимала бы своего заметного места.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854174" y="5271733"/>
            <a:ext cx="212896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Дымковские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47382" y="5687637"/>
            <a:ext cx="263119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Филимоновские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игрушки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8581" y="4665922"/>
            <a:ext cx="23499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Каргопольские</a:t>
            </a:r>
            <a:r>
              <a:rPr lang="ru-RU" sz="1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игрушки 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ÐÐ°ÑÑÐ¸Ð½ÐºÐ¸ Ð¿Ð¾ Ð·Ð°Ð¿ÑÐ¾ÑÑ Ð´ÑÐ¼ÐºÐ¾Ð²ÑÐºÐ°Ñ Ð¸Ð³ÑÑÑÐºÐ°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924" y="1909423"/>
            <a:ext cx="2001468" cy="309505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ÐÐ°ÑÑÐ¸Ð½ÐºÐ¸ Ð¿Ð¾ Ð·Ð°Ð¿ÑÐ¾ÑÑ ÑÐ¸Ð»Ð¸Ð¼Ð¾Ð½Ð¾Ð²ÑÐºÐ°Ñ Ð¸Ð³ÑÑÑÐºÐ°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33319" y="2643252"/>
            <a:ext cx="2475467" cy="27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ÐÐ°ÑÑÐ¸Ð½ÐºÐ¸ Ð¿Ð¾ Ð·Ð°Ð¿ÑÐ¾ÑÑ ÐºÐ°ÑÐ³Ð¾Ð¿Ð¾Ð»ÑÑÐºÐ°Ñ Ð¸Ð³ÑÑÑÐºÐ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4983" y="1909423"/>
            <a:ext cx="2756499" cy="2756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53155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i1.ytimg.com/vi/MTyrqV-UDqo/maxresdefault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57" t="2107" r="12852"/>
          <a:stretch/>
        </p:blipFill>
        <p:spPr bwMode="auto">
          <a:xfrm>
            <a:off x="1042737" y="324160"/>
            <a:ext cx="7058526" cy="62096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1758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linda6035.ucoz.ru/skazochnye_geroi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s://ds04.infourok.ru/uploads/ex/032e/0013ecd5-76190f55/hello_html_3de60b9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7703" y="343209"/>
            <a:ext cx="5488594" cy="61715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7873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Sing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700</TotalTime>
  <Words>421</Words>
  <Application>Microsoft Office PowerPoint</Application>
  <PresentationFormat>Экран (4:3)</PresentationFormat>
  <Paragraphs>38</Paragraphs>
  <Slides>35</Slides>
  <Notes>0</Notes>
  <HiddenSlides>0</HiddenSlides>
  <MMClips>7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43" baseType="lpstr">
      <vt:lpstr>Arial</vt:lpstr>
      <vt:lpstr>Arial Black</vt:lpstr>
      <vt:lpstr>Calibri</vt:lpstr>
      <vt:lpstr>Calibri Light</vt:lpstr>
      <vt:lpstr>Comic Sans MS</vt:lpstr>
      <vt:lpstr>Monotype Corsiva</vt:lpstr>
      <vt:lpstr>Times New Roman</vt:lpstr>
      <vt:lpstr>Тема Office</vt:lpstr>
      <vt:lpstr>Роль народной игрушки в воспитании дошкольников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Роль народной игрушки в патриотическом воспитании дошкольников</dc:title>
  <dc:creator>Alena</dc:creator>
  <cp:lastModifiedBy>Nastia</cp:lastModifiedBy>
  <cp:revision>47</cp:revision>
  <dcterms:created xsi:type="dcterms:W3CDTF">2018-11-13T09:17:40Z</dcterms:created>
  <dcterms:modified xsi:type="dcterms:W3CDTF">2018-11-21T17:32:45Z</dcterms:modified>
</cp:coreProperties>
</file>