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Познавательное развитие.</a:t>
            </a:r>
            <a:r>
              <a:rPr lang="ru-RU" baseline="0" dirty="0" smtClean="0"/>
              <a:t> 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9627829724409447E-2"/>
          <c:y val="9.8660242454463407E-2"/>
          <c:w val="0.9253721702755906"/>
          <c:h val="0.7777780033355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</c:v>
                </c:pt>
                <c:pt idx="1">
                  <c:v>76</c:v>
                </c:pt>
                <c:pt idx="2">
                  <c:v>57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24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00920"/>
        <c:axId val="141100528"/>
      </c:barChart>
      <c:catAx>
        <c:axId val="14110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00528"/>
        <c:crosses val="autoZero"/>
        <c:auto val="1"/>
        <c:lblAlgn val="ctr"/>
        <c:lblOffset val="100"/>
        <c:noMultiLvlLbl val="0"/>
      </c:catAx>
      <c:valAx>
        <c:axId val="14110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0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41425418146943"/>
          <c:y val="0.18184757104768348"/>
          <c:w val="8.6238577803984126E-2"/>
          <c:h val="0.15279334978070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Сравнительный</a:t>
            </a:r>
            <a:r>
              <a:rPr lang="ru-RU" baseline="0" dirty="0" smtClean="0"/>
              <a:t> анализ по всем образовательным областям за период в течение 2016 – 17 уч.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Речевое развитие</c:v>
                </c:pt>
                <c:pt idx="2">
                  <c:v>Физическое развитие</c:v>
                </c:pt>
                <c:pt idx="3">
                  <c:v>Социально - коммуникативное развитие</c:v>
                </c:pt>
                <c:pt idx="4">
                  <c:v>Художественно - эстетическое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9</c:v>
                </c:pt>
                <c:pt idx="2">
                  <c:v>48</c:v>
                </c:pt>
                <c:pt idx="3">
                  <c:v>51</c:v>
                </c:pt>
                <c:pt idx="4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Познавательное развитие</c:v>
                </c:pt>
                <c:pt idx="1">
                  <c:v>Речевое развитие</c:v>
                </c:pt>
                <c:pt idx="2">
                  <c:v>Физическое развитие</c:v>
                </c:pt>
                <c:pt idx="3">
                  <c:v>Социально - коммуникативное развитие</c:v>
                </c:pt>
                <c:pt idx="4">
                  <c:v>Художественно - эстетическое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91</c:v>
                </c:pt>
                <c:pt idx="1">
                  <c:v>86</c:v>
                </c:pt>
                <c:pt idx="2">
                  <c:v>94</c:v>
                </c:pt>
                <c:pt idx="3">
                  <c:v>91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071624"/>
        <c:axId val="209072016"/>
      </c:barChart>
      <c:catAx>
        <c:axId val="20907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72016"/>
        <c:crosses val="autoZero"/>
        <c:auto val="1"/>
        <c:lblAlgn val="ctr"/>
        <c:lblOffset val="100"/>
        <c:noMultiLvlLbl val="0"/>
      </c:catAx>
      <c:valAx>
        <c:axId val="20907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07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891104602029268"/>
          <c:y val="0.91272724454187715"/>
          <c:w val="0.24724888108217027"/>
          <c:h val="7.3210256323187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Познавательное развитие.</a:t>
            </a:r>
            <a:r>
              <a:rPr lang="ru-RU" baseline="0" dirty="0" smtClean="0"/>
              <a:t> </a:t>
            </a:r>
            <a:endParaRPr lang="ru-RU" baseline="0" dirty="0" smtClean="0"/>
          </a:p>
          <a:p>
            <a:pPr>
              <a:defRPr/>
            </a:pPr>
            <a:r>
              <a:rPr lang="ru-RU" baseline="0" dirty="0" smtClean="0"/>
              <a:t>Конец </a:t>
            </a:r>
            <a:r>
              <a:rPr lang="ru-RU" baseline="0" dirty="0" smtClean="0"/>
              <a:t>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1158849537837265E-2"/>
          <c:y val="9.8660242454463407E-2"/>
          <c:w val="0.94351419180600393"/>
          <c:h val="0.7777780033355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</c:v>
                </c:pt>
                <c:pt idx="1">
                  <c:v>91</c:v>
                </c:pt>
                <c:pt idx="2">
                  <c:v>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Ребёнок и окружающий мир</c:v>
                </c:pt>
                <c:pt idx="1">
                  <c:v>Природное окружение</c:v>
                </c:pt>
                <c:pt idx="2">
                  <c:v>ФЭМП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7317608"/>
        <c:axId val="232339008"/>
      </c:barChart>
      <c:catAx>
        <c:axId val="23731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339008"/>
        <c:crosses val="autoZero"/>
        <c:auto val="1"/>
        <c:lblAlgn val="ctr"/>
        <c:lblOffset val="100"/>
        <c:noMultiLvlLbl val="0"/>
      </c:catAx>
      <c:valAx>
        <c:axId val="23233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317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41425418146943"/>
          <c:y val="0.18184757104768348"/>
          <c:w val="0.15258584989400828"/>
          <c:h val="0.15279334978070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Развитие речи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3916830708661418E-2"/>
          <c:y val="9.1628992886995997E-2"/>
          <c:w val="0.93577066929133856"/>
          <c:h val="0.77777800333550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</c:v>
                </c:pt>
                <c:pt idx="1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916880"/>
        <c:axId val="232916488"/>
      </c:barChart>
      <c:catAx>
        <c:axId val="2329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916488"/>
        <c:crosses val="autoZero"/>
        <c:auto val="1"/>
        <c:lblAlgn val="ctr"/>
        <c:lblOffset val="100"/>
        <c:noMultiLvlLbl val="0"/>
      </c:catAx>
      <c:valAx>
        <c:axId val="23291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91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5058895177165361"/>
          <c:y val="8.5335932250496294E-2"/>
          <c:w val="0.14003604822834645"/>
          <c:h val="0.21963076896956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Физическое развитие. Начало года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</c:v>
                </c:pt>
                <c:pt idx="1">
                  <c:v>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21</c:v>
                </c:pt>
                <c:pt idx="1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494272"/>
        <c:axId val="204493880"/>
      </c:barChart>
      <c:catAx>
        <c:axId val="20449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493880"/>
        <c:crosses val="autoZero"/>
        <c:auto val="0"/>
        <c:lblAlgn val="ctr"/>
        <c:lblOffset val="100"/>
        <c:noMultiLvlLbl val="0"/>
      </c:catAx>
      <c:valAx>
        <c:axId val="204493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49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Физическое </a:t>
            </a:r>
            <a:r>
              <a:rPr lang="ru-RU" dirty="0" smtClean="0"/>
              <a:t>развитие. Конец</a:t>
            </a:r>
            <a:r>
              <a:rPr lang="ru-RU" baseline="0" dirty="0" smtClean="0"/>
              <a:t> года</a:t>
            </a:r>
            <a:endParaRPr lang="ru-RU" dirty="0"/>
          </a:p>
        </c:rich>
      </c:tx>
      <c:layout>
        <c:manualLayout>
          <c:xMode val="edge"/>
          <c:yMode val="edge"/>
          <c:x val="0.30639289616234061"/>
          <c:y val="2.6252642881935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7644133685753119E-2"/>
          <c:y val="0.25728586008600418"/>
          <c:w val="0.82110296203995581"/>
          <c:h val="0.68189557987803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 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</c:v>
                </c:pt>
                <c:pt idx="1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Формирование начальных представлений о ЗОЖ</c:v>
                </c:pt>
                <c:pt idx="1">
                  <c:v>Физическая культура 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992544"/>
        <c:axId val="228993328"/>
      </c:barChart>
      <c:catAx>
        <c:axId val="22899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93328"/>
        <c:crosses val="autoZero"/>
        <c:auto val="0"/>
        <c:lblAlgn val="ctr"/>
        <c:lblOffset val="100"/>
        <c:noMultiLvlLbl val="0"/>
      </c:catAx>
      <c:valAx>
        <c:axId val="22899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899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804355198877617"/>
          <c:y val="9.6442663532636044E-2"/>
          <c:w val="7.5148468296437954E-2"/>
          <c:h val="0.137728843836990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Социально</a:t>
            </a:r>
            <a:r>
              <a:rPr lang="ru-RU" baseline="0" dirty="0" smtClean="0"/>
              <a:t> – коммуникативное развитие. Начало 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44</c:v>
                </c:pt>
                <c:pt idx="1">
                  <c:v>35</c:v>
                </c:pt>
                <c:pt idx="2">
                  <c:v>38</c:v>
                </c:pt>
                <c:pt idx="3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</c:v>
                </c:pt>
                <c:pt idx="1">
                  <c:v>57</c:v>
                </c:pt>
                <c:pt idx="2">
                  <c:v>62</c:v>
                </c:pt>
                <c:pt idx="3">
                  <c:v>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23</c:v>
                </c:pt>
                <c:pt idx="1">
                  <c:v>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836592"/>
        <c:axId val="234836200"/>
      </c:barChart>
      <c:catAx>
        <c:axId val="23483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36200"/>
        <c:crosses val="autoZero"/>
        <c:auto val="1"/>
        <c:lblAlgn val="ctr"/>
        <c:lblOffset val="100"/>
        <c:tickLblSkip val="1"/>
        <c:noMultiLvlLbl val="0"/>
      </c:catAx>
      <c:valAx>
        <c:axId val="23483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83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Социально</a:t>
            </a:r>
            <a:r>
              <a:rPr lang="ru-RU" baseline="0" dirty="0" smtClean="0"/>
              <a:t> – коммуникативное развитие. </a:t>
            </a:r>
            <a:r>
              <a:rPr lang="ru-RU" baseline="0" dirty="0" smtClean="0"/>
              <a:t>Конец </a:t>
            </a:r>
            <a:r>
              <a:rPr lang="ru-RU" baseline="0" dirty="0" smtClean="0"/>
              <a:t>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92</c:v>
                </c:pt>
                <c:pt idx="1">
                  <c:v>89</c:v>
                </c:pt>
                <c:pt idx="2">
                  <c:v>97</c:v>
                </c:pt>
                <c:pt idx="3">
                  <c:v>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3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Социализация</c:v>
                </c:pt>
                <c:pt idx="1">
                  <c:v>Ребёнок в семье и сообществе</c:v>
                </c:pt>
                <c:pt idx="2">
                  <c:v>Самообслуживание</c:v>
                </c:pt>
                <c:pt idx="3">
                  <c:v>Формирование основ безопасности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92408"/>
        <c:axId val="141092016"/>
      </c:barChart>
      <c:catAx>
        <c:axId val="141092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92016"/>
        <c:crosses val="autoZero"/>
        <c:auto val="1"/>
        <c:lblAlgn val="ctr"/>
        <c:lblOffset val="100"/>
        <c:noMultiLvlLbl val="0"/>
      </c:catAx>
      <c:valAx>
        <c:axId val="14109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092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Художественно</a:t>
            </a:r>
            <a:r>
              <a:rPr lang="ru-RU" baseline="0" dirty="0" smtClean="0"/>
              <a:t> – эстетическое развитие. Начало 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59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0859832"/>
        <c:axId val="240859440"/>
      </c:barChart>
      <c:catAx>
        <c:axId val="240859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859440"/>
        <c:crosses val="autoZero"/>
        <c:auto val="1"/>
        <c:lblAlgn val="ctr"/>
        <c:lblOffset val="100"/>
        <c:noMultiLvlLbl val="0"/>
      </c:catAx>
      <c:valAx>
        <c:axId val="24085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085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Художественно</a:t>
            </a:r>
            <a:r>
              <a:rPr lang="ru-RU" baseline="0" dirty="0" smtClean="0"/>
              <a:t> – эстетическое развитие. </a:t>
            </a:r>
            <a:r>
              <a:rPr lang="ru-RU" baseline="0" dirty="0" smtClean="0"/>
              <a:t>Конец </a:t>
            </a:r>
            <a:r>
              <a:rPr lang="ru-RU" baseline="0" dirty="0" smtClean="0"/>
              <a:t>года</a:t>
            </a:r>
            <a:endParaRPr lang="ru-RU" dirty="0"/>
          </a:p>
        </c:rich>
      </c:tx>
      <c:layout>
        <c:manualLayout>
          <c:xMode val="edge"/>
          <c:yMode val="edge"/>
          <c:x val="0.22269533293984184"/>
          <c:y val="2.7339642481598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0208466764621E-2"/>
          <c:y val="0.25305070561831944"/>
          <c:w val="0.80205117900932243"/>
          <c:h val="0.63517878200007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</c:v>
                </c:pt>
                <c:pt idx="1">
                  <c:v>79</c:v>
                </c:pt>
                <c:pt idx="2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</c:v>
                </c:pt>
                <c:pt idx="1">
                  <c:v>21</c:v>
                </c:pt>
                <c:pt idx="2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Приобщение к искусству</c:v>
                </c:pt>
                <c:pt idx="1">
                  <c:v>Изобразительная деятельность</c:v>
                </c:pt>
                <c:pt idx="2">
                  <c:v>Конструктивно - модельная деятельность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392536"/>
        <c:axId val="229612144"/>
      </c:barChart>
      <c:catAx>
        <c:axId val="20439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612144"/>
        <c:crosses val="autoZero"/>
        <c:auto val="1"/>
        <c:lblAlgn val="ctr"/>
        <c:lblOffset val="100"/>
        <c:noMultiLvlLbl val="0"/>
      </c:catAx>
      <c:valAx>
        <c:axId val="22961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392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913549083876482"/>
          <c:y val="5.1335436382754986E-2"/>
          <c:w val="6.8360521920405884E-2"/>
          <c:h val="0.12136516058521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1892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04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369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595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730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4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554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73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07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882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9714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5796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505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979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анорамная фотография с подписью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6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idx="2"/>
          </p:nvPr>
        </p:nvSpPr>
        <p:spPr>
          <a:xfrm>
            <a:off x="1041426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95400" y="5382153"/>
            <a:ext cx="9609666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1" cy="2954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303867" y="4343398"/>
            <a:ext cx="9592731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370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5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1295400" y="4343398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0600267" y="2827869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04" name="Shape 104"/>
          <p:cNvCxnSpPr/>
          <p:nvPr/>
        </p:nvCxnSpPr>
        <p:spPr>
          <a:xfrm>
            <a:off x="1396169" y="4140198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295401" y="3308580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295400" y="4777380"/>
            <a:ext cx="9609668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7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295400" y="3639312"/>
            <a:ext cx="9609668" cy="88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295400" y="4529667"/>
            <a:ext cx="9609668" cy="134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862012" y="87996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10600267" y="259926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-RU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295400" y="3630167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2"/>
          </p:nvPr>
        </p:nvSpPr>
        <p:spPr>
          <a:xfrm>
            <a:off x="1295400" y="4470398"/>
            <a:ext cx="9609669" cy="14054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28" name="Shape 128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4436530" y="-584197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 rot="5400000">
            <a:off x="7497935" y="2483551"/>
            <a:ext cx="4893735" cy="18908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3" cy="7433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142" name="Shape 142"/>
          <p:cNvCxnSpPr/>
          <p:nvPr/>
        </p:nvCxnSpPr>
        <p:spPr>
          <a:xfrm>
            <a:off x="8863889" y="990600"/>
            <a:ext cx="0" cy="4876799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320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ctr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2"/>
            <a:ext cx="897466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2"/>
            <a:ext cx="5214634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2"/>
            <a:ext cx="55116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0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015068" y="1752606"/>
            <a:ext cx="8158688" cy="1822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15066" y="3846051"/>
            <a:ext cx="8158689" cy="954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79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98448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81344" y="2560319"/>
            <a:ext cx="4718303" cy="33101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95400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3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80671" y="3243261"/>
            <a:ext cx="4718303" cy="26326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293811" y="1388533"/>
            <a:ext cx="371845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418667" y="982130"/>
            <a:ext cx="5469465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73" name="Shape 73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5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0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0" y="5969000"/>
            <a:ext cx="160019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0" y="5969000"/>
            <a:ext cx="7305900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0" y="5969000"/>
            <a:ext cx="542696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ru-RU" sz="10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lub118062997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://dou4.aramilgo.ru/index.htm" TargetMode="External"/><Relationship Id="rId4" Type="http://schemas.openxmlformats.org/officeDocument/2006/relationships/hyperlink" Target="http://aramilluchik.blogspot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urocddvd.ru/img-q5y5x5n416b41454y4q4v234o5l5m4f4t40484o4j4/-yAzwQZbz3Lw/AAAAAAAAAAI/AAAAAAAAAAA/DTLRSNIA924/s900-c-k-no-rj-c0xffffff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075">
            <a:off x="9044771" y="669406"/>
            <a:ext cx="2167963" cy="21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729" y="491516"/>
            <a:ext cx="2503790" cy="252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558359" y="2644648"/>
            <a:ext cx="9669635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Мониторинг образовательного процесса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в </a:t>
            </a:r>
            <a:r>
              <a:rPr lang="ru-RU" sz="4000" b="1" i="0" u="none" strike="noStrike" cap="none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старшей </a:t>
            </a: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группе </a:t>
            </a:r>
            <a:r>
              <a:rPr lang="ru-RU" sz="4000" b="1" i="0" u="none" strike="noStrike" cap="none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«</a:t>
            </a:r>
            <a:r>
              <a:rPr lang="ru-RU" sz="4000" b="1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Звёздочки</a:t>
            </a:r>
            <a:r>
              <a:rPr lang="ru-RU" sz="4000" b="1" i="0" u="none" strike="noStrike" cap="none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» </a:t>
            </a:r>
            <a:endParaRPr lang="ru-RU" sz="4000" b="1" i="0" u="none" strike="noStrike" cap="none" dirty="0">
              <a:solidFill>
                <a:srgbClr val="00B05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за </a:t>
            </a:r>
            <a:r>
              <a:rPr lang="ru-RU" sz="4000" b="1" i="0" u="none" strike="noStrike" cap="none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2016 </a:t>
            </a: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– </a:t>
            </a:r>
            <a:r>
              <a:rPr lang="ru-RU" sz="4000" b="1" i="0" u="none" strike="noStrike" cap="none" dirty="0" smtClean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17 </a:t>
            </a:r>
            <a:r>
              <a:rPr lang="ru-RU" sz="4000" b="1" i="0" u="none" strike="noStrike" cap="none" dirty="0">
                <a:solidFill>
                  <a:srgbClr val="00B050"/>
                </a:solidFill>
                <a:latin typeface="Garamond"/>
                <a:ea typeface="Garamond"/>
                <a:cs typeface="Garamond"/>
                <a:sym typeface="Garamond"/>
              </a:rPr>
              <a:t>учебный год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7471405" y="4979642"/>
            <a:ext cx="3828291" cy="9546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sng" strike="noStrike" cap="none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Выполнила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u="none" strike="noStrike" cap="none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воспитатель Реутова А.Ю</a:t>
            </a:r>
            <a:r>
              <a:rPr lang="ru-RU" sz="2400" b="1" i="0" u="none" strike="noStrike" cap="none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lang="ru-RU" sz="2400" b="1" i="0" u="none" strike="noStrike" cap="none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5367646" y="6400800"/>
            <a:ext cx="161294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1" i="0" u="none" strike="noStrike" cap="none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Арамиль </a:t>
            </a:r>
            <a:r>
              <a:rPr lang="ru-RU" sz="1800" b="1" i="0" u="none" strike="noStrike" cap="none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2017.</a:t>
            </a:r>
            <a:endParaRPr lang="ru-RU" sz="1800" b="1" i="0" u="none" strike="noStrike" cap="none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902525" y="1349413"/>
            <a:ext cx="340830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200" b="1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Наши проекты…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71627" y="5165300"/>
            <a:ext cx="352692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Экскурсия в рамках проекта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«Арамиль – мой город»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4832985" y="3148867"/>
            <a:ext cx="396134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</a:t>
            </a: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«День дружбы народов»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5163205" y="5945223"/>
            <a:ext cx="363112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</a:t>
            </a: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«Русская ярмарка»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0" name="Shape 220"/>
          <p:cNvSpPr txBox="1"/>
          <p:nvPr/>
        </p:nvSpPr>
        <p:spPr>
          <a:xfrm>
            <a:off x="8652228" y="5096633"/>
            <a:ext cx="2963452" cy="6118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Проект </a:t>
            </a: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«Бессмертный полк»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6" y="2142032"/>
            <a:ext cx="3615095" cy="27113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5297" t="12992" r="11483"/>
          <a:stretch/>
        </p:blipFill>
        <p:spPr>
          <a:xfrm>
            <a:off x="4957842" y="723570"/>
            <a:ext cx="3475143" cy="2421233"/>
          </a:xfrm>
          <a:prstGeom prst="rect">
            <a:avLst/>
          </a:prstGeom>
        </p:spPr>
      </p:pic>
      <p:pic>
        <p:nvPicPr>
          <p:cNvPr id="5122" name="Picture 2" descr="https://pp.userapi.com/c636329/v636329652/5a80b/mWq8415tAc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106" y="1841833"/>
            <a:ext cx="2259697" cy="30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36426/v836426444/34444/HVIyMTE-5U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01" y="3761548"/>
            <a:ext cx="3806825" cy="21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2322241" y="144698"/>
            <a:ext cx="9566031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1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У нас есть </a:t>
            </a:r>
            <a:r>
              <a:rPr lang="ru-RU" sz="3200" b="1" dirty="0" smtClean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своя страничка на сайте детского сада </a:t>
            </a:r>
            <a:r>
              <a:rPr lang="ru-RU" sz="3200" b="1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и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3200" b="1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своя группа в контакте</a:t>
            </a:r>
          </a:p>
        </p:txBody>
      </p:sp>
      <p:sp>
        <p:nvSpPr>
          <p:cNvPr id="228" name="Shape 228">
            <a:hlinkClick r:id="rId3"/>
          </p:cNvPr>
          <p:cNvSpPr/>
          <p:nvPr/>
        </p:nvSpPr>
        <p:spPr>
          <a:xfrm>
            <a:off x="1411137" y="5859137"/>
            <a:ext cx="320953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18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https://vk.com/club118062997</a:t>
            </a:r>
          </a:p>
        </p:txBody>
      </p:sp>
      <p:sp>
        <p:nvSpPr>
          <p:cNvPr id="229" name="Shape 229">
            <a:hlinkClick r:id="rId4"/>
          </p:cNvPr>
          <p:cNvSpPr/>
          <p:nvPr/>
        </p:nvSpPr>
        <p:spPr>
          <a:xfrm>
            <a:off x="6777010" y="5859137"/>
            <a:ext cx="393788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en-US" sz="18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http://</a:t>
            </a:r>
            <a:r>
              <a:rPr lang="en-US" sz="1800" b="1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dou4.aramilgo.ru/index.htm</a:t>
            </a:r>
            <a:endParaRPr lang="ru-RU" sz="1800" b="1" dirty="0">
              <a:solidFill>
                <a:srgbClr val="C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7" y="980095"/>
            <a:ext cx="4316492" cy="4879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61" y="1500054"/>
            <a:ext cx="4553437" cy="43590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49436647"/>
              </p:ext>
            </p:extLst>
          </p:nvPr>
        </p:nvGraphicFramePr>
        <p:xfrm>
          <a:off x="899409" y="719666"/>
          <a:ext cx="1020830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628477" y="864356"/>
            <a:ext cx="11067804" cy="53860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400" i="0" dirty="0">
                <a:solidFill>
                  <a:srgbClr val="2A5010"/>
                </a:solidFill>
                <a:latin typeface="Arial"/>
                <a:ea typeface="Arial"/>
                <a:cs typeface="Arial"/>
                <a:sym typeface="Arial"/>
              </a:rPr>
              <a:t>                </a:t>
            </a:r>
            <a:r>
              <a:rPr lang="ru-RU" sz="3600" b="1" i="0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Мы наблюдаем за детьми для того, чтобы: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i="0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ru-RU" sz="2000" b="1" i="0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i="0" dirty="0">
                <a:solidFill>
                  <a:srgbClr val="90C2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лучше понять, что происходит с ребенком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определить интересы, умения и потребности каждого ребенка, выяснить, что он предпочитает, какие занятия выбирает, когда есть выбор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увидеть изменения в развитии ребенка с течением времени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внести изменения в развивающую среду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определить моменты, вызывающие озабоченность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найти способы, позволяющие лучше всего решить проблемные ситуации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внести изменения в план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получить информацию, которой могут воспользоваться как педагоги, так и родители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дать возможность родителям больше узнать о своих детях</a:t>
            </a:r>
            <a:b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ru-RU" sz="2400" b="1" i="0" dirty="0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 • 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получить подтверждение своим гипотезам или опровергнуть их</a:t>
            </a:r>
            <a:r>
              <a:rPr lang="ru-RU" sz="1400" b="1" i="0" dirty="0">
                <a:solidFill>
                  <a:srgbClr val="7030A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828800" y="4883805"/>
            <a:ext cx="8563563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6600" b="1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Спасибо за внимание!</a:t>
            </a:r>
          </a:p>
        </p:txBody>
      </p:sp>
      <p:pic>
        <p:nvPicPr>
          <p:cNvPr id="6148" name="Picture 4" descr="https://pp.userapi.com/c637427/v637427444/17382/8rYxStbT2l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172">
            <a:off x="7674262" y="1165645"/>
            <a:ext cx="4104246" cy="307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" name="Shape 2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101226">
            <a:off x="9804826" y="1075622"/>
            <a:ext cx="819401" cy="8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s://pp.userapi.com/c637430/v637430444/1908c/t6RFrwHI9yU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13153"/>
          <a:stretch/>
        </p:blipFill>
        <p:spPr bwMode="auto">
          <a:xfrm rot="20400577">
            <a:off x="643182" y="1111806"/>
            <a:ext cx="3433974" cy="280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p.userapi.com/c638030/v638030965/21be7/hg0byZyL6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51" y="2171624"/>
            <a:ext cx="4369533" cy="291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9100" y="998512"/>
            <a:ext cx="81940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53436">
            <a:off x="5377858" y="1960973"/>
            <a:ext cx="819400" cy="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0223/v840223444/1a8b/KOHjOwkk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5386">
            <a:off x="355328" y="952622"/>
            <a:ext cx="2859182" cy="201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378" y="732644"/>
            <a:ext cx="819400" cy="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s://pp.userapi.com/c637430/v637430444/18b4a/kAvMux6JIs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260">
            <a:off x="8479203" y="902947"/>
            <a:ext cx="3391017" cy="23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Shape 1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3943808">
            <a:off x="10220691" y="669168"/>
            <a:ext cx="819400" cy="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326078" y="2302728"/>
            <a:ext cx="9575469" cy="3539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r>
              <a:rPr lang="ru-RU" sz="2800" b="1" i="0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Создание мониторинга в рамках построения педагогического процесса </a:t>
            </a:r>
            <a:r>
              <a:rPr lang="ru-RU" sz="2800" b="1" i="0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ru-RU" sz="28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насущная потребность современного дошкольного образования.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Педагогический мониторинг позволяет не только оперативно отслеживать процесс и динамику образовательной деятельности, но и своевременно корректировать ее в случае возможного негативного воздействия на здоровье и психическое развитие ребенка.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p.userapi.com/c639428/v639428575/1efb5/jtSq4SKTI2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9936" r="14526"/>
          <a:stretch/>
        </p:blipFill>
        <p:spPr bwMode="auto">
          <a:xfrm>
            <a:off x="643589" y="1621655"/>
            <a:ext cx="4423086" cy="33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hape 165"/>
          <p:cNvSpPr/>
          <p:nvPr/>
        </p:nvSpPr>
        <p:spPr>
          <a:xfrm>
            <a:off x="1147943" y="3545012"/>
            <a:ext cx="10623139" cy="31085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   </a:t>
            </a:r>
            <a:r>
              <a:rPr lang="ru-RU" sz="2800" i="0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lang="ru-RU" sz="2800" i="0" dirty="0" smtClean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О</a:t>
            </a:r>
            <a:r>
              <a:rPr lang="ru-RU" sz="2800" i="0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беспечить </a:t>
            </a:r>
            <a:r>
              <a:rPr lang="ru-RU" sz="2800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постоянное наблюдение и оценку    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 </a:t>
            </a:r>
            <a:r>
              <a:rPr lang="ru-RU" sz="2800" i="0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р</a:t>
            </a:r>
            <a:r>
              <a:rPr lang="ru-RU" sz="2800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оста и развития каждого ребенка с целью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                                </a:t>
            </a:r>
            <a:r>
              <a:rPr lang="ru-RU" sz="2800" i="0" dirty="0">
                <a:solidFill>
                  <a:schemeClr val="bg1"/>
                </a:solidFill>
                <a:latin typeface="Garamond"/>
                <a:ea typeface="Garamond"/>
                <a:cs typeface="Garamond"/>
                <a:sym typeface="Garamond"/>
              </a:rPr>
              <a:t>оказан</a:t>
            </a:r>
            <a:r>
              <a:rPr lang="ru-RU" sz="2800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ия ему своевременной помощи и поддержки, а также для целенаправленного планирования изменений в условиях, в формах и видах деятельности, которые соответствовали бы индивидуальным потребностям детей</a:t>
            </a:r>
            <a:br>
              <a:rPr lang="ru-RU" sz="2800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ru-RU" sz="2800" i="0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428335" y="752552"/>
            <a:ext cx="10062357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i="0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Цель мониторинга - 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выявление степени соответствия результатов деятельности ДОУ требованиям дошкольного образования в    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              </a:t>
            </a:r>
            <a:r>
              <a:rPr lang="ru-RU" sz="2400" b="1" i="0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соответствии с ФГОС ДОО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3347" y="1352716"/>
            <a:ext cx="819400" cy="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39727857"/>
              </p:ext>
            </p:extLst>
          </p:nvPr>
        </p:nvGraphicFramePr>
        <p:xfrm>
          <a:off x="1147578" y="974499"/>
          <a:ext cx="9958571" cy="4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785083766"/>
              </p:ext>
            </p:extLst>
          </p:nvPr>
        </p:nvGraphicFramePr>
        <p:xfrm>
          <a:off x="1267606" y="1191856"/>
          <a:ext cx="9743294" cy="4796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09208832"/>
              </p:ext>
            </p:extLst>
          </p:nvPr>
        </p:nvGraphicFramePr>
        <p:xfrm>
          <a:off x="2181901" y="82459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123098"/>
              </p:ext>
            </p:extLst>
          </p:nvPr>
        </p:nvGraphicFramePr>
        <p:xfrm>
          <a:off x="899410" y="681566"/>
          <a:ext cx="10309364" cy="53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91870481"/>
              </p:ext>
            </p:extLst>
          </p:nvPr>
        </p:nvGraphicFramePr>
        <p:xfrm>
          <a:off x="766915" y="617232"/>
          <a:ext cx="10865451" cy="532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01523934"/>
              </p:ext>
            </p:extLst>
          </p:nvPr>
        </p:nvGraphicFramePr>
        <p:xfrm>
          <a:off x="869429" y="719667"/>
          <a:ext cx="10655821" cy="53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58351892"/>
              </p:ext>
            </p:extLst>
          </p:nvPr>
        </p:nvGraphicFramePr>
        <p:xfrm>
          <a:off x="762000" y="745275"/>
          <a:ext cx="10744200" cy="53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26180920"/>
              </p:ext>
            </p:extLst>
          </p:nvPr>
        </p:nvGraphicFramePr>
        <p:xfrm>
          <a:off x="481248" y="242028"/>
          <a:ext cx="11005902" cy="57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05805231"/>
              </p:ext>
            </p:extLst>
          </p:nvPr>
        </p:nvGraphicFramePr>
        <p:xfrm>
          <a:off x="381000" y="171450"/>
          <a:ext cx="1194435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/>
        </p:nvSpPr>
        <p:spPr>
          <a:xfrm>
            <a:off x="979750" y="434060"/>
            <a:ext cx="404950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3600" b="1" dirty="0">
                <a:solidFill>
                  <a:srgbClr val="00B0F0"/>
                </a:solidFill>
                <a:latin typeface="Garamond"/>
                <a:ea typeface="Garamond"/>
                <a:cs typeface="Garamond"/>
                <a:sym typeface="Garamond"/>
              </a:rPr>
              <a:t>Мы участвовали…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199255" y="3429212"/>
            <a:ext cx="2342308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Выступление в ДК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163769" y="5977988"/>
            <a:ext cx="23439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«Весенняя капель»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804140" y="5968915"/>
            <a:ext cx="3714783" cy="927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Спортивные соревнования в Кольцово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8579630" y="3275324"/>
            <a:ext cx="287718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Лыжная гонка «Лыжня России»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636570" y="3085573"/>
            <a:ext cx="4392686" cy="483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Призёры конкурсов </a:t>
            </a:r>
            <a:r>
              <a:rPr lang="ru-RU" sz="2000" b="1" dirty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по рисованию</a:t>
            </a:r>
            <a:endParaRPr lang="ru-RU" sz="2000" b="1" dirty="0">
              <a:solidFill>
                <a:srgbClr val="7030A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4098" name="Picture 2" descr="https://pp.userapi.com/c637225/v637225250/3514a/Wxav_6TKm8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70" y="1032802"/>
            <a:ext cx="1284341" cy="19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636324/v636324400/4f735/qumB2PGT5E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 b="8769"/>
          <a:stretch/>
        </p:blipFill>
        <p:spPr bwMode="auto">
          <a:xfrm>
            <a:off x="5437761" y="490783"/>
            <a:ext cx="2156937" cy="292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p.userapi.com/c639720/v639720250/3438/5n3TVmksO5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639" y="1065821"/>
            <a:ext cx="1271226" cy="190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639720/v639720250/346a/7qnVt7_Ca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27" y="1103326"/>
            <a:ext cx="1284341" cy="192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p.userapi.com/c837337/v837337444/23b3e/mXrRpUnJZg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938" y="574240"/>
            <a:ext cx="3525878" cy="26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p.userapi.com/c639318/v639318444/2d812/bGUFP0m2VL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55" y="3844656"/>
            <a:ext cx="2844443" cy="21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pp.userapi.com/c837528/v837528314/43ab8/dKBQpDTLEMw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32052" b="15327"/>
          <a:stretch/>
        </p:blipFill>
        <p:spPr bwMode="auto">
          <a:xfrm>
            <a:off x="1278741" y="3515877"/>
            <a:ext cx="2765583" cy="239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pp.userapi.com/c837721/v837721444/22fb2/VKL1rRNc3nQ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177" y="3826225"/>
            <a:ext cx="1441183" cy="204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pp.userapi.com/c837721/v837721444/c11/hgBmu-shcfk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589" y="3983210"/>
            <a:ext cx="1319296" cy="184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pp.userapi.com/c837721/v837721444/c18/2jfqvanMnM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71" y="4219234"/>
            <a:ext cx="1146145" cy="163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47522" y="5968915"/>
            <a:ext cx="35092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И много других конкурсов…</a:t>
            </a:r>
            <a:endParaRPr lang="ru-RU" sz="20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243</Words>
  <Application>Microsoft Office PowerPoint</Application>
  <PresentationFormat>Широкоэкранный</PresentationFormat>
  <Paragraphs>45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Garamond</vt:lpstr>
      <vt:lpstr>Calibri</vt:lpstr>
      <vt:lpstr>Arial</vt:lpstr>
      <vt:lpstr>Noto Sans Symbols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Alena</cp:lastModifiedBy>
  <cp:revision>19</cp:revision>
  <dcterms:modified xsi:type="dcterms:W3CDTF">2017-05-30T05:25:18Z</dcterms:modified>
</cp:coreProperties>
</file>