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taLife Engine &gt; Версия для печати &gt; Фон для презентации религия"/>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539552" y="620688"/>
            <a:ext cx="7571945" cy="646331"/>
          </a:xfrm>
          <a:prstGeom prst="rect">
            <a:avLst/>
          </a:prstGeom>
          <a:noFill/>
        </p:spPr>
        <p:txBody>
          <a:bodyPr wrap="none" rtlCol="0">
            <a:spAutoFit/>
          </a:bodyPr>
          <a:lstStyle/>
          <a:p>
            <a:pPr algn="ctr"/>
            <a:r>
              <a:rPr lang="ru-RU" b="1" dirty="0" smtClean="0">
                <a:latin typeface="Times New Roman" pitchFamily="18" charset="0"/>
                <a:cs typeface="Times New Roman" pitchFamily="18" charset="0"/>
              </a:rPr>
              <a:t>Муниципальное автономное дошкольное образовательное учреждение </a:t>
            </a:r>
          </a:p>
          <a:p>
            <a:pPr algn="ctr"/>
            <a:r>
              <a:rPr lang="ru-RU" b="1" dirty="0" smtClean="0">
                <a:latin typeface="Times New Roman" pitchFamily="18" charset="0"/>
                <a:cs typeface="Times New Roman" pitchFamily="18" charset="0"/>
              </a:rPr>
              <a:t>Детский сад комбинированного вида № 4 «Солнышко»</a:t>
            </a:r>
            <a:endParaRPr lang="ru-RU" b="1" dirty="0">
              <a:latin typeface="Times New Roman" pitchFamily="18" charset="0"/>
              <a:cs typeface="Times New Roman" pitchFamily="18" charset="0"/>
            </a:endParaRPr>
          </a:p>
        </p:txBody>
      </p:sp>
      <p:sp>
        <p:nvSpPr>
          <p:cNvPr id="4" name="TextBox 3"/>
          <p:cNvSpPr txBox="1"/>
          <p:nvPr/>
        </p:nvSpPr>
        <p:spPr>
          <a:xfrm>
            <a:off x="611560" y="2132856"/>
            <a:ext cx="8208912" cy="4001095"/>
          </a:xfrm>
          <a:prstGeom prst="rect">
            <a:avLst/>
          </a:prstGeom>
          <a:noFill/>
        </p:spPr>
        <p:txBody>
          <a:bodyPr wrap="square" rtlCol="0">
            <a:spAutoFit/>
          </a:bodyPr>
          <a:lstStyle/>
          <a:p>
            <a:pPr algn="ctr"/>
            <a:r>
              <a:rPr lang="ru-RU" sz="3200" b="1" dirty="0" smtClean="0"/>
              <a:t>Презентация</a:t>
            </a:r>
          </a:p>
          <a:p>
            <a:pPr algn="ctr"/>
            <a:r>
              <a:rPr lang="ru-RU" sz="2800" b="1" dirty="0" smtClean="0"/>
              <a:t>«Духовно – нравственное воспитание в ДОУ»</a:t>
            </a:r>
          </a:p>
          <a:p>
            <a:pPr algn="ctr"/>
            <a:endParaRPr lang="ru-RU" sz="3200" b="1" dirty="0" smtClean="0"/>
          </a:p>
          <a:p>
            <a:pPr algn="ctr"/>
            <a:r>
              <a:rPr lang="ru-RU" b="1" dirty="0" smtClean="0"/>
              <a:t>                                                                                        Подготовила воспитатель </a:t>
            </a:r>
            <a:r>
              <a:rPr lang="en-US" b="1" dirty="0" smtClean="0"/>
              <a:t>I </a:t>
            </a:r>
            <a:r>
              <a:rPr lang="ru-RU" b="1" dirty="0" smtClean="0"/>
              <a:t>к.к.: </a:t>
            </a:r>
          </a:p>
          <a:p>
            <a:pPr algn="ctr"/>
            <a:r>
              <a:rPr lang="ru-RU" b="1" dirty="0" smtClean="0"/>
              <a:t>                                                                                           Андреева Елена Александровна</a:t>
            </a:r>
          </a:p>
          <a:p>
            <a:pPr algn="ctr"/>
            <a:endParaRPr lang="ru-RU" b="1" dirty="0" smtClean="0"/>
          </a:p>
          <a:p>
            <a:pPr algn="ctr"/>
            <a:endParaRPr lang="ru-RU" b="1" dirty="0" smtClean="0"/>
          </a:p>
          <a:p>
            <a:pPr algn="ctr"/>
            <a:endParaRPr lang="ru-RU" b="1" dirty="0" smtClean="0"/>
          </a:p>
          <a:p>
            <a:pPr algn="ctr"/>
            <a:endParaRPr lang="ru-RU" b="1" dirty="0" smtClean="0"/>
          </a:p>
          <a:p>
            <a:pPr algn="ctr"/>
            <a:endParaRPr lang="ru-RU" b="1" dirty="0" smtClean="0"/>
          </a:p>
          <a:p>
            <a:pPr algn="ctr"/>
            <a:r>
              <a:rPr lang="ru-RU" b="1" dirty="0" smtClean="0"/>
              <a:t>Арамиль</a:t>
            </a:r>
          </a:p>
          <a:p>
            <a:pPr algn="ctr"/>
            <a:r>
              <a:rPr lang="ru-RU" b="1" dirty="0" smtClean="0"/>
              <a:t>2022г. </a:t>
            </a:r>
            <a:endParaRPr lang="ru-RU"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Старая бумага фон для фотошопа - 52 фото"/>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683568" y="476672"/>
            <a:ext cx="7776864" cy="369332"/>
          </a:xfrm>
          <a:prstGeom prst="rect">
            <a:avLst/>
          </a:prstGeom>
        </p:spPr>
        <p:txBody>
          <a:bodyPr wrap="square">
            <a:spAutoFit/>
          </a:bodyPr>
          <a:lstStyle/>
          <a:p>
            <a:r>
              <a:rPr lang="ru-RU" b="1" dirty="0" smtClean="0">
                <a:latin typeface="Georgia Pro Black" pitchFamily="18" charset="0"/>
                <a:cs typeface="Times New Roman" pitchFamily="18" charset="0"/>
              </a:rPr>
              <a:t> </a:t>
            </a:r>
            <a:endParaRPr lang="ru-RU" b="1" dirty="0">
              <a:latin typeface="Georgia Pro Black" pitchFamily="18" charset="0"/>
              <a:cs typeface="Times New Roman" pitchFamily="18" charset="0"/>
            </a:endParaRPr>
          </a:p>
        </p:txBody>
      </p:sp>
      <p:sp>
        <p:nvSpPr>
          <p:cNvPr id="4" name="Прямоугольник 3"/>
          <p:cNvSpPr/>
          <p:nvPr/>
        </p:nvSpPr>
        <p:spPr>
          <a:xfrm>
            <a:off x="395536" y="908721"/>
            <a:ext cx="8136904" cy="2308324"/>
          </a:xfrm>
          <a:prstGeom prst="rect">
            <a:avLst/>
          </a:prstGeom>
        </p:spPr>
        <p:txBody>
          <a:bodyPr wrap="square">
            <a:spAutoFit/>
          </a:bodyPr>
          <a:lstStyle/>
          <a:p>
            <a:r>
              <a:rPr lang="ru-RU" b="1" dirty="0" smtClean="0">
                <a:latin typeface="Times New Roman" pitchFamily="18" charset="0"/>
                <a:cs typeface="Times New Roman" pitchFamily="18" charset="0"/>
              </a:rPr>
              <a:t>Особое внимание в деятельности  ДОУ  уделяется укреплению связей с родителями. Совместное участие в творческих мероприятиях таких как «Красота Божьего мира», «Пасхальный перезвон» помогает объединить семью и наполнить ее досуг новым содержанием.  Создание условий для совместной творческой деятельности, сочетание индивидуального и коллективного творчества детей и родителей способствует  единению педагогов, родителей и детей. Что формирует положительное отношение  друг к другу.</a:t>
            </a:r>
            <a:endParaRPr lang="ru-RU" b="1" dirty="0">
              <a:latin typeface="Times New Roman" pitchFamily="18" charset="0"/>
              <a:cs typeface="Times New Roman" pitchFamily="18" charset="0"/>
            </a:endParaRPr>
          </a:p>
        </p:txBody>
      </p:sp>
      <p:sp>
        <p:nvSpPr>
          <p:cNvPr id="5" name="TextBox 4"/>
          <p:cNvSpPr txBox="1"/>
          <p:nvPr/>
        </p:nvSpPr>
        <p:spPr>
          <a:xfrm>
            <a:off x="755576" y="188640"/>
            <a:ext cx="6624736" cy="461665"/>
          </a:xfrm>
          <a:prstGeom prst="rect">
            <a:avLst/>
          </a:prstGeom>
          <a:noFill/>
        </p:spPr>
        <p:txBody>
          <a:bodyPr wrap="square" rtlCol="0">
            <a:spAutoFit/>
          </a:bodyPr>
          <a:lstStyle/>
          <a:p>
            <a:r>
              <a:rPr lang="ru-RU" sz="2400" b="1" dirty="0" smtClean="0"/>
              <a:t>            </a:t>
            </a:r>
            <a:r>
              <a:rPr lang="ru-RU" sz="2400" b="1" u="sng" dirty="0" smtClean="0"/>
              <a:t>Работа с родителями дошкольников </a:t>
            </a:r>
            <a:endParaRPr lang="ru-RU" sz="2400" b="1" u="sng" dirty="0"/>
          </a:p>
        </p:txBody>
      </p:sp>
      <p:sp>
        <p:nvSpPr>
          <p:cNvPr id="7" name="TextBox 6"/>
          <p:cNvSpPr txBox="1"/>
          <p:nvPr/>
        </p:nvSpPr>
        <p:spPr>
          <a:xfrm>
            <a:off x="539552" y="6021288"/>
            <a:ext cx="8352928" cy="646331"/>
          </a:xfrm>
          <a:prstGeom prst="rect">
            <a:avLst/>
          </a:prstGeom>
          <a:noFill/>
        </p:spPr>
        <p:txBody>
          <a:bodyPr wrap="square" rtlCol="0">
            <a:spAutoFit/>
          </a:bodyPr>
          <a:lstStyle/>
          <a:p>
            <a:pPr algn="ctr"/>
            <a:r>
              <a:rPr lang="ru-RU" b="1" u="sng" dirty="0" smtClean="0">
                <a:solidFill>
                  <a:srgbClr val="FF0000"/>
                </a:solidFill>
              </a:rPr>
              <a:t>Родители должны стать помощниками  и союзниками педагогов в духовно-нравственном воспитании детей.</a:t>
            </a:r>
            <a:endParaRPr lang="ru-RU" b="1" u="sng" dirty="0">
              <a:solidFill>
                <a:srgbClr val="FF0000"/>
              </a:solidFill>
            </a:endParaRPr>
          </a:p>
        </p:txBody>
      </p:sp>
      <p:pic>
        <p:nvPicPr>
          <p:cNvPr id="8" name="Picture 5"/>
          <p:cNvPicPr>
            <a:picLocks noChangeAspect="1" noChangeArrowheads="1"/>
          </p:cNvPicPr>
          <p:nvPr/>
        </p:nvPicPr>
        <p:blipFill>
          <a:blip r:embed="rId3" cstate="print"/>
          <a:srcRect/>
          <a:stretch>
            <a:fillRect/>
          </a:stretch>
        </p:blipFill>
        <p:spPr bwMode="auto">
          <a:xfrm>
            <a:off x="323528" y="3212976"/>
            <a:ext cx="2160240" cy="2880320"/>
          </a:xfrm>
          <a:prstGeom prst="rect">
            <a:avLst/>
          </a:prstGeom>
          <a:ln>
            <a:noFill/>
          </a:ln>
          <a:effectLst>
            <a:softEdge rad="112500"/>
          </a:effectLst>
        </p:spPr>
      </p:pic>
      <p:pic>
        <p:nvPicPr>
          <p:cNvPr id="9" name="Picture 3"/>
          <p:cNvPicPr>
            <a:picLocks noChangeAspect="1" noChangeArrowheads="1"/>
          </p:cNvPicPr>
          <p:nvPr/>
        </p:nvPicPr>
        <p:blipFill>
          <a:blip r:embed="rId4" cstate="print"/>
          <a:srcRect/>
          <a:stretch>
            <a:fillRect/>
          </a:stretch>
        </p:blipFill>
        <p:spPr bwMode="auto">
          <a:xfrm>
            <a:off x="2987824" y="3356992"/>
            <a:ext cx="2107650" cy="2810200"/>
          </a:xfrm>
          <a:prstGeom prst="rect">
            <a:avLst/>
          </a:prstGeom>
          <a:ln>
            <a:noFill/>
          </a:ln>
          <a:effectLst>
            <a:softEdge rad="112500"/>
          </a:effectLst>
        </p:spPr>
      </p:pic>
      <p:pic>
        <p:nvPicPr>
          <p:cNvPr id="10" name="Picture 3" descr="F:\iBRIDGE Photos\IMG_2588.PNG"/>
          <p:cNvPicPr>
            <a:picLocks noChangeAspect="1" noChangeArrowheads="1"/>
          </p:cNvPicPr>
          <p:nvPr/>
        </p:nvPicPr>
        <p:blipFill>
          <a:blip r:embed="rId5" cstate="print"/>
          <a:srcRect/>
          <a:stretch>
            <a:fillRect/>
          </a:stretch>
        </p:blipFill>
        <p:spPr bwMode="auto">
          <a:xfrm>
            <a:off x="5364087" y="3265822"/>
            <a:ext cx="3441339" cy="2539442"/>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Старая бумага фон для фотошопа - 52 фото"/>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683568" y="476672"/>
            <a:ext cx="7776864" cy="369332"/>
          </a:xfrm>
          <a:prstGeom prst="rect">
            <a:avLst/>
          </a:prstGeom>
        </p:spPr>
        <p:txBody>
          <a:bodyPr wrap="square">
            <a:spAutoFit/>
          </a:bodyPr>
          <a:lstStyle/>
          <a:p>
            <a:r>
              <a:rPr lang="ru-RU" b="1" dirty="0" smtClean="0">
                <a:latin typeface="Georgia Pro Black" pitchFamily="18" charset="0"/>
                <a:cs typeface="Times New Roman" pitchFamily="18" charset="0"/>
              </a:rPr>
              <a:t> </a:t>
            </a:r>
            <a:endParaRPr lang="ru-RU" b="1" dirty="0">
              <a:latin typeface="Georgia Pro Black" pitchFamily="18" charset="0"/>
              <a:cs typeface="Times New Roman" pitchFamily="18" charset="0"/>
            </a:endParaRPr>
          </a:p>
        </p:txBody>
      </p:sp>
      <p:sp>
        <p:nvSpPr>
          <p:cNvPr id="5" name="TextBox 4"/>
          <p:cNvSpPr txBox="1"/>
          <p:nvPr/>
        </p:nvSpPr>
        <p:spPr>
          <a:xfrm>
            <a:off x="2195736" y="332656"/>
            <a:ext cx="3816424" cy="369332"/>
          </a:xfrm>
          <a:prstGeom prst="rect">
            <a:avLst/>
          </a:prstGeom>
          <a:noFill/>
        </p:spPr>
        <p:txBody>
          <a:bodyPr wrap="square" rtlCol="0">
            <a:spAutoFit/>
          </a:bodyPr>
          <a:lstStyle/>
          <a:p>
            <a:r>
              <a:rPr lang="ru-RU" b="1" dirty="0" smtClean="0"/>
              <a:t>                  </a:t>
            </a:r>
            <a:endParaRPr lang="ru-RU" b="1" dirty="0"/>
          </a:p>
        </p:txBody>
      </p:sp>
      <p:sp>
        <p:nvSpPr>
          <p:cNvPr id="6" name="Прямоугольник 5"/>
          <p:cNvSpPr/>
          <p:nvPr/>
        </p:nvSpPr>
        <p:spPr>
          <a:xfrm>
            <a:off x="395536" y="332657"/>
            <a:ext cx="8424936" cy="369332"/>
          </a:xfrm>
          <a:prstGeom prst="rect">
            <a:avLst/>
          </a:prstGeom>
        </p:spPr>
        <p:txBody>
          <a:bodyPr wrap="square">
            <a:spAutoFit/>
          </a:bodyPr>
          <a:lstStyle/>
          <a:p>
            <a:r>
              <a:rPr lang="ru-RU" dirty="0" smtClean="0"/>
              <a:t> </a:t>
            </a:r>
            <a:endParaRPr lang="ru-RU" dirty="0"/>
          </a:p>
        </p:txBody>
      </p:sp>
      <p:sp>
        <p:nvSpPr>
          <p:cNvPr id="7" name="Прямоугольник 6"/>
          <p:cNvSpPr/>
          <p:nvPr/>
        </p:nvSpPr>
        <p:spPr>
          <a:xfrm>
            <a:off x="251520" y="1124744"/>
            <a:ext cx="8568952" cy="3693319"/>
          </a:xfrm>
          <a:prstGeom prst="rect">
            <a:avLst/>
          </a:prstGeom>
        </p:spPr>
        <p:txBody>
          <a:bodyPr wrap="square">
            <a:spAutoFit/>
          </a:bodyPr>
          <a:lstStyle/>
          <a:p>
            <a:r>
              <a:rPr lang="ru-RU" b="1" dirty="0" smtClean="0">
                <a:latin typeface="Times New Roman" pitchFamily="18" charset="0"/>
                <a:cs typeface="Times New Roman" pitchFamily="18" charset="0"/>
              </a:rPr>
              <a:t>Сегодня перед системой образования  стоит задача выстроить в четком соответствии с законодательной базой непрерывную систему духовно-нравственного воспитания на ступенях дошкольного образования, которую в перспективе можно было бы рассматривать в качестве стабилизатора жизнедеятельности общества в целом.</a:t>
            </a:r>
          </a:p>
          <a:p>
            <a:r>
              <a:rPr lang="ru-RU" b="1" dirty="0" smtClean="0">
                <a:latin typeface="Times New Roman" pitchFamily="18" charset="0"/>
                <a:cs typeface="Times New Roman" pitchFamily="18" charset="0"/>
              </a:rPr>
              <a:t>Федеральный закон «Об образовании в Российской Федерации» указывает, что содержание образования должно обеспечивать «духовно-нравственное развитие личности на основе общечеловеческих </a:t>
            </a:r>
            <a:r>
              <a:rPr lang="ru-RU" b="1" dirty="0" err="1" smtClean="0">
                <a:latin typeface="Times New Roman" pitchFamily="18" charset="0"/>
                <a:cs typeface="Times New Roman" pitchFamily="18" charset="0"/>
              </a:rPr>
              <a:t>социокультурных</a:t>
            </a:r>
            <a:r>
              <a:rPr lang="ru-RU" b="1" dirty="0" smtClean="0">
                <a:latin typeface="Times New Roman" pitchFamily="18" charset="0"/>
                <a:cs typeface="Times New Roman" pitchFamily="18" charset="0"/>
              </a:rPr>
              <a:t> ценностей; ее интеграцию в национальную, российскую и мировую культуру».</a:t>
            </a:r>
          </a:p>
          <a:p>
            <a:r>
              <a:rPr lang="ru-RU" b="1" dirty="0" smtClean="0">
                <a:latin typeface="Times New Roman" pitchFamily="18" charset="0"/>
                <a:cs typeface="Times New Roman" pitchFamily="18" charset="0"/>
              </a:rPr>
              <a:t>Педагоги  нашего  ДОУ осуществляют консультации направленные на духовно-нравственное воспитание, мастер-классы, оформляются краеведческие уголки в группах, в которых просматривается история и быт наших предков.  </a:t>
            </a:r>
          </a:p>
          <a:p>
            <a:endParaRPr lang="ru-RU" dirty="0"/>
          </a:p>
        </p:txBody>
      </p:sp>
      <p:sp>
        <p:nvSpPr>
          <p:cNvPr id="9" name="TextBox 8"/>
          <p:cNvSpPr txBox="1"/>
          <p:nvPr/>
        </p:nvSpPr>
        <p:spPr>
          <a:xfrm>
            <a:off x="827585" y="188640"/>
            <a:ext cx="7920880" cy="830997"/>
          </a:xfrm>
          <a:prstGeom prst="rect">
            <a:avLst/>
          </a:prstGeom>
          <a:noFill/>
        </p:spPr>
        <p:txBody>
          <a:bodyPr wrap="square" rtlCol="0">
            <a:spAutoFit/>
          </a:bodyPr>
          <a:lstStyle/>
          <a:p>
            <a:pPr algn="ctr"/>
            <a:r>
              <a:rPr lang="ru-RU" sz="2400" b="1" u="sng" dirty="0" smtClean="0"/>
              <a:t>Организация работы педагогов по духовно-нравственному воспитанию</a:t>
            </a:r>
            <a:endParaRPr lang="ru-RU" sz="2400" b="1" u="sng" dirty="0"/>
          </a:p>
        </p:txBody>
      </p:sp>
      <p:pic>
        <p:nvPicPr>
          <p:cNvPr id="8" name="Picture 6"/>
          <p:cNvPicPr>
            <a:picLocks noChangeAspect="1" noChangeArrowheads="1"/>
          </p:cNvPicPr>
          <p:nvPr/>
        </p:nvPicPr>
        <p:blipFill>
          <a:blip r:embed="rId3" cstate="print"/>
          <a:srcRect/>
          <a:stretch>
            <a:fillRect/>
          </a:stretch>
        </p:blipFill>
        <p:spPr bwMode="auto">
          <a:xfrm>
            <a:off x="179512" y="4797152"/>
            <a:ext cx="3173767" cy="1782192"/>
          </a:xfrm>
          <a:prstGeom prst="rect">
            <a:avLst/>
          </a:prstGeom>
          <a:ln>
            <a:noFill/>
          </a:ln>
          <a:effectLst>
            <a:softEdge rad="112500"/>
          </a:effectLst>
        </p:spPr>
      </p:pic>
      <p:pic>
        <p:nvPicPr>
          <p:cNvPr id="10" name="Picture 2"/>
          <p:cNvPicPr>
            <a:picLocks noChangeAspect="1" noChangeArrowheads="1"/>
          </p:cNvPicPr>
          <p:nvPr/>
        </p:nvPicPr>
        <p:blipFill>
          <a:blip r:embed="rId4" cstate="print"/>
          <a:srcRect/>
          <a:stretch>
            <a:fillRect/>
          </a:stretch>
        </p:blipFill>
        <p:spPr bwMode="auto">
          <a:xfrm>
            <a:off x="4788024" y="4509120"/>
            <a:ext cx="2712301" cy="2034226"/>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Старая бумага фон для фотошопа - 52 фото"/>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683568" y="476672"/>
            <a:ext cx="7776864" cy="369332"/>
          </a:xfrm>
          <a:prstGeom prst="rect">
            <a:avLst/>
          </a:prstGeom>
        </p:spPr>
        <p:txBody>
          <a:bodyPr wrap="square">
            <a:spAutoFit/>
          </a:bodyPr>
          <a:lstStyle/>
          <a:p>
            <a:r>
              <a:rPr lang="ru-RU" b="1" dirty="0" smtClean="0">
                <a:latin typeface="Georgia Pro Black" pitchFamily="18" charset="0"/>
                <a:cs typeface="Times New Roman" pitchFamily="18" charset="0"/>
              </a:rPr>
              <a:t> </a:t>
            </a:r>
            <a:endParaRPr lang="ru-RU" b="1" dirty="0">
              <a:latin typeface="Georgia Pro Black" pitchFamily="18" charset="0"/>
              <a:cs typeface="Times New Roman" pitchFamily="18" charset="0"/>
            </a:endParaRPr>
          </a:p>
        </p:txBody>
      </p:sp>
      <p:sp>
        <p:nvSpPr>
          <p:cNvPr id="5" name="TextBox 4"/>
          <p:cNvSpPr txBox="1"/>
          <p:nvPr/>
        </p:nvSpPr>
        <p:spPr>
          <a:xfrm>
            <a:off x="2195736" y="332656"/>
            <a:ext cx="3816424" cy="369332"/>
          </a:xfrm>
          <a:prstGeom prst="rect">
            <a:avLst/>
          </a:prstGeom>
          <a:noFill/>
        </p:spPr>
        <p:txBody>
          <a:bodyPr wrap="square" rtlCol="0">
            <a:spAutoFit/>
          </a:bodyPr>
          <a:lstStyle/>
          <a:p>
            <a:r>
              <a:rPr lang="ru-RU" b="1" dirty="0" smtClean="0"/>
              <a:t>                  </a:t>
            </a:r>
            <a:endParaRPr lang="ru-RU" b="1" dirty="0"/>
          </a:p>
        </p:txBody>
      </p:sp>
      <p:sp>
        <p:nvSpPr>
          <p:cNvPr id="6" name="Прямоугольник 5"/>
          <p:cNvSpPr/>
          <p:nvPr/>
        </p:nvSpPr>
        <p:spPr>
          <a:xfrm>
            <a:off x="683568" y="476672"/>
            <a:ext cx="7848872" cy="2308324"/>
          </a:xfrm>
          <a:prstGeom prst="rect">
            <a:avLst/>
          </a:prstGeom>
        </p:spPr>
        <p:txBody>
          <a:bodyPr wrap="square">
            <a:spAutoFit/>
          </a:bodyPr>
          <a:lstStyle/>
          <a:p>
            <a:r>
              <a:rPr lang="ru-RU" b="1" dirty="0" smtClean="0">
                <a:latin typeface="Times New Roman" pitchFamily="18" charset="0"/>
                <a:cs typeface="Times New Roman" pitchFamily="18" charset="0"/>
              </a:rPr>
              <a:t>Духовно-нравственное воспитание наших детей в современном обществе будет успешным, если будут созданы условия, способствующие формированию культурного поведения. Можно сказать, что формирование духовно- нравственного воспитания во многом зависит от методов воспитания и от условий, в которых он живет.</a:t>
            </a:r>
          </a:p>
          <a:p>
            <a:r>
              <a:rPr lang="ru-RU" b="1" dirty="0" smtClean="0">
                <a:latin typeface="Times New Roman" pitchFamily="18" charset="0"/>
                <a:cs typeface="Times New Roman" pitchFamily="18" charset="0"/>
              </a:rPr>
              <a:t>Взаимодействие образовательных учреждений и благочиния – это тесное сотрудничество, конструктивный диалог, общая деятельность направленная на благо подрастающего поколения.</a:t>
            </a:r>
            <a:endParaRPr lang="ru-RU"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2339752" y="3284984"/>
            <a:ext cx="4140696" cy="3105522"/>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Старая бумага фон для фотошопа - 52 фото"/>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683568" y="476672"/>
            <a:ext cx="7776864" cy="369332"/>
          </a:xfrm>
          <a:prstGeom prst="rect">
            <a:avLst/>
          </a:prstGeom>
        </p:spPr>
        <p:txBody>
          <a:bodyPr wrap="square">
            <a:spAutoFit/>
          </a:bodyPr>
          <a:lstStyle/>
          <a:p>
            <a:r>
              <a:rPr lang="ru-RU" b="1" dirty="0" smtClean="0">
                <a:latin typeface="Georgia Pro Black" pitchFamily="18" charset="0"/>
                <a:cs typeface="Times New Roman" pitchFamily="18" charset="0"/>
              </a:rPr>
              <a:t> </a:t>
            </a:r>
            <a:endParaRPr lang="ru-RU" b="1" dirty="0">
              <a:latin typeface="Georgia Pro Black" pitchFamily="18" charset="0"/>
              <a:cs typeface="Times New Roman" pitchFamily="18" charset="0"/>
            </a:endParaRPr>
          </a:p>
        </p:txBody>
      </p:sp>
      <p:sp>
        <p:nvSpPr>
          <p:cNvPr id="5" name="TextBox 4"/>
          <p:cNvSpPr txBox="1"/>
          <p:nvPr/>
        </p:nvSpPr>
        <p:spPr>
          <a:xfrm>
            <a:off x="2195736" y="332656"/>
            <a:ext cx="3816424" cy="369332"/>
          </a:xfrm>
          <a:prstGeom prst="rect">
            <a:avLst/>
          </a:prstGeom>
          <a:noFill/>
        </p:spPr>
        <p:txBody>
          <a:bodyPr wrap="square" rtlCol="0">
            <a:spAutoFit/>
          </a:bodyPr>
          <a:lstStyle/>
          <a:p>
            <a:r>
              <a:rPr lang="ru-RU" b="1" dirty="0" smtClean="0"/>
              <a:t>                  </a:t>
            </a:r>
            <a:endParaRPr lang="ru-RU" b="1" dirty="0"/>
          </a:p>
        </p:txBody>
      </p:sp>
      <p:sp>
        <p:nvSpPr>
          <p:cNvPr id="6" name="TextBox 5"/>
          <p:cNvSpPr txBox="1"/>
          <p:nvPr/>
        </p:nvSpPr>
        <p:spPr>
          <a:xfrm>
            <a:off x="755576" y="2708920"/>
            <a:ext cx="7447873" cy="830997"/>
          </a:xfrm>
          <a:prstGeom prst="rect">
            <a:avLst/>
          </a:prstGeom>
          <a:noFill/>
        </p:spPr>
        <p:txBody>
          <a:bodyPr wrap="none" rtlCol="0">
            <a:spAutoFit/>
          </a:bodyPr>
          <a:lstStyle/>
          <a:p>
            <a:r>
              <a:rPr lang="ru-RU" sz="4800" b="1" u="sng" dirty="0" smtClean="0">
                <a:solidFill>
                  <a:srgbClr val="FF0000"/>
                </a:solidFill>
                <a:latin typeface="Verdana Pro Semibold" pitchFamily="34" charset="0"/>
              </a:rPr>
              <a:t>Спасибо за внимание</a:t>
            </a:r>
            <a:endParaRPr lang="ru-RU" sz="4800" b="1" u="sng" dirty="0">
              <a:solidFill>
                <a:srgbClr val="FF0000"/>
              </a:solidFill>
              <a:latin typeface="Verdana Pro Semibold"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Старая бумага фон для фотошопа - 52 фото"/>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611560" y="332656"/>
            <a:ext cx="7632848" cy="3416320"/>
          </a:xfrm>
          <a:prstGeom prst="rect">
            <a:avLst/>
          </a:prstGeom>
        </p:spPr>
        <p:txBody>
          <a:bodyPr wrap="square">
            <a:spAutoFit/>
          </a:bodyPr>
          <a:lstStyle/>
          <a:p>
            <a:r>
              <a:rPr lang="ru-RU" b="1" dirty="0" smtClean="0">
                <a:latin typeface="Times New Roman" pitchFamily="18" charset="0"/>
                <a:cs typeface="Times New Roman" pitchFamily="18" charset="0"/>
              </a:rPr>
              <a:t>Окружающая среда ребёнка перенасыщена цифровыми источниками информации и техническими приборами для общения. Дети видят, как родители проводят время у экрана компьютера, телефона или планшета. </a:t>
            </a:r>
            <a:r>
              <a:rPr lang="ru-RU" b="1" dirty="0" err="1" smtClean="0">
                <a:latin typeface="Times New Roman" pitchFamily="18" charset="0"/>
                <a:cs typeface="Times New Roman" pitchFamily="18" charset="0"/>
              </a:rPr>
              <a:t>Гаджеты</a:t>
            </a:r>
            <a:r>
              <a:rPr lang="ru-RU" b="1" dirty="0" smtClean="0">
                <a:latin typeface="Times New Roman" pitchFamily="18" charset="0"/>
                <a:cs typeface="Times New Roman" pitchFamily="18" charset="0"/>
              </a:rPr>
              <a:t> легко захватывают и детское внимание, поэтому время передачи культуры общения, традиций, моральных основ может быть упущено, и сформировать нравственные качества в будущем окажется сложной задачей. Сегодня материальные ценности превозносят над духовными, поэтому у детей искажены представления о доброте, милосердии, великодушии, справедливости, гражданственности и патриотизме. Воспитание у детей любви к Отчизне невозможно без привития интереса к своей малой Родине, её людям, их культуре, творчеству. </a:t>
            </a:r>
            <a:endParaRPr lang="ru-RU" b="1" dirty="0">
              <a:latin typeface="Times New Roman" pitchFamily="18" charset="0"/>
              <a:cs typeface="Times New Roman" pitchFamily="18" charset="0"/>
            </a:endParaRPr>
          </a:p>
        </p:txBody>
      </p:sp>
      <p:pic>
        <p:nvPicPr>
          <p:cNvPr id="14342" name="Picture 6" descr="Дети и гаджеты: казнить нельзя помиловать - Workingmama"/>
          <p:cNvPicPr>
            <a:picLocks noChangeAspect="1" noChangeArrowheads="1"/>
          </p:cNvPicPr>
          <p:nvPr/>
        </p:nvPicPr>
        <p:blipFill>
          <a:blip r:embed="rId3" cstate="print"/>
          <a:srcRect/>
          <a:stretch>
            <a:fillRect/>
          </a:stretch>
        </p:blipFill>
        <p:spPr bwMode="auto">
          <a:xfrm>
            <a:off x="5004048" y="3789040"/>
            <a:ext cx="3560940" cy="2808312"/>
          </a:xfrm>
          <a:prstGeom prst="rect">
            <a:avLst/>
          </a:prstGeom>
          <a:ln>
            <a:noFill/>
          </a:ln>
          <a:effectLst>
            <a:softEdge rad="112500"/>
          </a:effectLst>
        </p:spPr>
      </p:pic>
      <p:pic>
        <p:nvPicPr>
          <p:cNvPr id="14344" name="Picture 8" descr="5 признаков того, что ребенку не хватает внимания | Блоги Мам"/>
          <p:cNvPicPr>
            <a:picLocks noChangeAspect="1" noChangeArrowheads="1"/>
          </p:cNvPicPr>
          <p:nvPr/>
        </p:nvPicPr>
        <p:blipFill>
          <a:blip r:embed="rId4" cstate="print"/>
          <a:srcRect/>
          <a:stretch>
            <a:fillRect/>
          </a:stretch>
        </p:blipFill>
        <p:spPr bwMode="auto">
          <a:xfrm>
            <a:off x="585374" y="3861048"/>
            <a:ext cx="3770602" cy="2592288"/>
          </a:xfrm>
          <a:prstGeom prst="flowChartDisplay">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Старая бумага фон для фотошопа - 52 фото"/>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827584" y="260648"/>
            <a:ext cx="7632848" cy="923330"/>
          </a:xfrm>
          <a:prstGeom prst="rect">
            <a:avLst/>
          </a:prstGeom>
        </p:spPr>
        <p:txBody>
          <a:bodyPr wrap="square">
            <a:spAutoFit/>
          </a:bodyPr>
          <a:lstStyle/>
          <a:p>
            <a:r>
              <a:rPr lang="ru-RU" b="1" dirty="0" smtClean="0">
                <a:latin typeface="Times New Roman" pitchFamily="18" charset="0"/>
                <a:cs typeface="Times New Roman" pitchFamily="18" charset="0"/>
              </a:rPr>
              <a:t>Наши дети – это наша старость. Правильное воспитание- это наша счастливая старость, плохое воспитание – это наше будущее горе, это наши слезы. Это наша вина перед другими людьми.»</a:t>
            </a:r>
            <a:endParaRPr lang="ru-RU" b="1" dirty="0">
              <a:latin typeface="Times New Roman" pitchFamily="18" charset="0"/>
              <a:cs typeface="Times New Roman" pitchFamily="18" charset="0"/>
            </a:endParaRPr>
          </a:p>
        </p:txBody>
      </p:sp>
      <p:sp>
        <p:nvSpPr>
          <p:cNvPr id="4" name="Прямоугольник 3"/>
          <p:cNvSpPr/>
          <p:nvPr/>
        </p:nvSpPr>
        <p:spPr>
          <a:xfrm>
            <a:off x="467544" y="1720840"/>
            <a:ext cx="8064896" cy="2031325"/>
          </a:xfrm>
          <a:prstGeom prst="rect">
            <a:avLst/>
          </a:prstGeom>
        </p:spPr>
        <p:txBody>
          <a:bodyPr wrap="square">
            <a:spAutoFit/>
          </a:bodyPr>
          <a:lstStyle/>
          <a:p>
            <a:r>
              <a:rPr lang="ru-RU" b="1" dirty="0" smtClean="0">
                <a:latin typeface="Times New Roman" pitchFamily="18" charset="0"/>
                <a:cs typeface="Times New Roman" pitchFamily="18" charset="0"/>
              </a:rPr>
              <a:t>Содержание духовно – нравственного воспитания дошкольного образования состоит в том, чтобы посеять и взрастить в душах наших детей семена любви к родному дому, семье, городу, стране, природе, к истории, культуре и духовному богатству нашего народа. Родина, Отечество, Единение, Духовность в этих словах, близкие каждому человеку образы: мать и отец,</a:t>
            </a: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те кто даёт жизнь новому существу, единение и духовная сущность каждой семьи.</a:t>
            </a:r>
            <a:endParaRPr lang="ru-RU" b="1" dirty="0">
              <a:latin typeface="Times New Roman" pitchFamily="18" charset="0"/>
              <a:cs typeface="Times New Roman" pitchFamily="18" charset="0"/>
            </a:endParaRPr>
          </a:p>
        </p:txBody>
      </p:sp>
      <p:pic>
        <p:nvPicPr>
          <p:cNvPr id="16385" name="Picture 1" descr="F:\iBRIDGE Photos\IMG_0615.PNG"/>
          <p:cNvPicPr>
            <a:picLocks noChangeAspect="1" noChangeArrowheads="1"/>
          </p:cNvPicPr>
          <p:nvPr/>
        </p:nvPicPr>
        <p:blipFill>
          <a:blip r:embed="rId3" cstate="print"/>
          <a:srcRect/>
          <a:stretch>
            <a:fillRect/>
          </a:stretch>
        </p:blipFill>
        <p:spPr bwMode="auto">
          <a:xfrm>
            <a:off x="395536" y="4005064"/>
            <a:ext cx="3700548" cy="2735188"/>
          </a:xfrm>
          <a:prstGeom prst="rect">
            <a:avLst/>
          </a:prstGeom>
          <a:ln>
            <a:noFill/>
          </a:ln>
          <a:effectLst>
            <a:softEdge rad="112500"/>
          </a:effectLst>
        </p:spPr>
      </p:pic>
      <p:pic>
        <p:nvPicPr>
          <p:cNvPr id="16386" name="Picture 2" descr="F:\iBRIDGE Photos\IMG_1925.JPG"/>
          <p:cNvPicPr>
            <a:picLocks noChangeAspect="1" noChangeArrowheads="1"/>
          </p:cNvPicPr>
          <p:nvPr/>
        </p:nvPicPr>
        <p:blipFill>
          <a:blip r:embed="rId4" cstate="print"/>
          <a:srcRect/>
          <a:stretch>
            <a:fillRect/>
          </a:stretch>
        </p:blipFill>
        <p:spPr bwMode="auto">
          <a:xfrm>
            <a:off x="5076056" y="3789040"/>
            <a:ext cx="3504389" cy="2628292"/>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Старая бумага фон для фотошопа - 52 фото"/>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683568" y="476672"/>
            <a:ext cx="7776864" cy="369332"/>
          </a:xfrm>
          <a:prstGeom prst="rect">
            <a:avLst/>
          </a:prstGeom>
        </p:spPr>
        <p:txBody>
          <a:bodyPr wrap="square">
            <a:spAutoFit/>
          </a:bodyPr>
          <a:lstStyle/>
          <a:p>
            <a:r>
              <a:rPr lang="ru-RU" b="1" dirty="0" smtClean="0">
                <a:latin typeface="Georgia Pro Black" pitchFamily="18" charset="0"/>
                <a:cs typeface="Times New Roman" pitchFamily="18" charset="0"/>
              </a:rPr>
              <a:t> </a:t>
            </a:r>
            <a:endParaRPr lang="ru-RU" b="1" dirty="0">
              <a:latin typeface="Georgia Pro Black" pitchFamily="18" charset="0"/>
              <a:cs typeface="Times New Roman" pitchFamily="18" charset="0"/>
            </a:endParaRPr>
          </a:p>
        </p:txBody>
      </p:sp>
      <p:sp>
        <p:nvSpPr>
          <p:cNvPr id="4" name="Прямоугольник 3"/>
          <p:cNvSpPr/>
          <p:nvPr/>
        </p:nvSpPr>
        <p:spPr>
          <a:xfrm>
            <a:off x="323528" y="260648"/>
            <a:ext cx="8640960" cy="3970318"/>
          </a:xfrm>
          <a:prstGeom prst="rect">
            <a:avLst/>
          </a:prstGeom>
        </p:spPr>
        <p:txBody>
          <a:bodyPr wrap="square">
            <a:spAutoFit/>
          </a:bodyPr>
          <a:lstStyle/>
          <a:p>
            <a:r>
              <a:rPr lang="ru-RU" b="1" u="sng" dirty="0" smtClean="0">
                <a:latin typeface="Times New Roman" pitchFamily="18" charset="0"/>
                <a:cs typeface="Times New Roman" pitchFamily="18" charset="0"/>
              </a:rPr>
              <a:t>Целью духовно-нравственного воспитания является</a:t>
            </a:r>
            <a:r>
              <a:rPr lang="ru-RU" b="1" dirty="0" smtClean="0">
                <a:latin typeface="Times New Roman" pitchFamily="18" charset="0"/>
                <a:cs typeface="Times New Roman" pitchFamily="18" charset="0"/>
              </a:rPr>
              <a:t>: создание условий для приобщения детей дошкольного возраста к духовно-нравственным ценностям, готовности следовать им. </a:t>
            </a:r>
          </a:p>
          <a:p>
            <a:r>
              <a:rPr lang="ru-RU" b="1" u="sng" dirty="0" smtClean="0">
                <a:latin typeface="Times New Roman" pitchFamily="18" charset="0"/>
                <a:cs typeface="Times New Roman" pitchFamily="18" charset="0"/>
              </a:rPr>
              <a:t>Задачи: </a:t>
            </a:r>
          </a:p>
          <a:p>
            <a:r>
              <a:rPr lang="ru-RU" b="1" dirty="0" smtClean="0">
                <a:latin typeface="Times New Roman" pitchFamily="18" charset="0"/>
                <a:cs typeface="Times New Roman" pitchFamily="18" charset="0"/>
              </a:rPr>
              <a:t>Знакомить детей с культурой и историей своего народа. </a:t>
            </a:r>
          </a:p>
          <a:p>
            <a:r>
              <a:rPr lang="ru-RU" b="1" dirty="0" smtClean="0">
                <a:latin typeface="Times New Roman" pitchFamily="18" charset="0"/>
                <a:cs typeface="Times New Roman" pitchFamily="18" charset="0"/>
              </a:rPr>
              <a:t>Расширить представления о быте, православных традициях, декоративно-прикладном искусстве, устном народном творчестве (сказках). </a:t>
            </a:r>
          </a:p>
          <a:p>
            <a:r>
              <a:rPr lang="ru-RU" b="1" dirty="0" smtClean="0">
                <a:latin typeface="Times New Roman" pitchFamily="18" charset="0"/>
                <a:cs typeface="Times New Roman" pitchFamily="18" charset="0"/>
              </a:rPr>
              <a:t>Развивать речь, как средство и форму мыслительной деятельности . Воспитывать духовно-нравственную личность, достойных будущих граждан России, патриотов своего Отечества, любовь к родному краю, городу, вызывать чувство гордости за него и желание узнать новое.</a:t>
            </a:r>
          </a:p>
          <a:p>
            <a:r>
              <a:rPr lang="ru-RU" b="1" dirty="0" smtClean="0">
                <a:latin typeface="Times New Roman" pitchFamily="18" charset="0"/>
                <a:cs typeface="Times New Roman" pitchFamily="18" charset="0"/>
              </a:rPr>
              <a:t> Повысить педагогическую компетентность родителей в духовно- нравственном воспитании детей дошкольного возраста . </a:t>
            </a:r>
          </a:p>
          <a:p>
            <a:r>
              <a:rPr lang="en-US" b="1" u="sng"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p:txBody>
      </p:sp>
      <p:pic>
        <p:nvPicPr>
          <p:cNvPr id="1026" name="Picture 2" descr="F:\iBRIDGE Photos\IMG_2592.PNG"/>
          <p:cNvPicPr>
            <a:picLocks noChangeAspect="1" noChangeArrowheads="1"/>
          </p:cNvPicPr>
          <p:nvPr/>
        </p:nvPicPr>
        <p:blipFill>
          <a:blip r:embed="rId3" cstate="print"/>
          <a:srcRect/>
          <a:stretch>
            <a:fillRect/>
          </a:stretch>
        </p:blipFill>
        <p:spPr bwMode="auto">
          <a:xfrm>
            <a:off x="539552" y="4149080"/>
            <a:ext cx="2198149" cy="2488555"/>
          </a:xfrm>
          <a:prstGeom prst="rect">
            <a:avLst/>
          </a:prstGeom>
          <a:ln>
            <a:noFill/>
          </a:ln>
          <a:effectLst>
            <a:softEdge rad="112500"/>
          </a:effectLst>
        </p:spPr>
      </p:pic>
      <p:pic>
        <p:nvPicPr>
          <p:cNvPr id="1028" name="Picture 4" descr="F:\iBRIDGE Photos\IMG_2549.PNG"/>
          <p:cNvPicPr>
            <a:picLocks noChangeAspect="1" noChangeArrowheads="1"/>
          </p:cNvPicPr>
          <p:nvPr/>
        </p:nvPicPr>
        <p:blipFill>
          <a:blip r:embed="rId4" cstate="print"/>
          <a:srcRect/>
          <a:stretch>
            <a:fillRect/>
          </a:stretch>
        </p:blipFill>
        <p:spPr bwMode="auto">
          <a:xfrm rot="5400000">
            <a:off x="3402478" y="4166474"/>
            <a:ext cx="2304256" cy="2557501"/>
          </a:xfrm>
          <a:prstGeom prst="rect">
            <a:avLst/>
          </a:prstGeom>
          <a:ln>
            <a:noFill/>
          </a:ln>
          <a:effectLst>
            <a:softEdge rad="112500"/>
          </a:effectLst>
        </p:spPr>
      </p:pic>
      <p:pic>
        <p:nvPicPr>
          <p:cNvPr id="8" name="Picture 6" descr="F:\iBRIDGE Photos\IMG_0391.JPG"/>
          <p:cNvPicPr>
            <a:picLocks noChangeAspect="1" noChangeArrowheads="1"/>
          </p:cNvPicPr>
          <p:nvPr/>
        </p:nvPicPr>
        <p:blipFill>
          <a:blip r:embed="rId5" cstate="print"/>
          <a:srcRect/>
          <a:stretch>
            <a:fillRect/>
          </a:stretch>
        </p:blipFill>
        <p:spPr bwMode="auto">
          <a:xfrm rot="5400000">
            <a:off x="6000158" y="4089074"/>
            <a:ext cx="2976331" cy="2232248"/>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Старая бумага фон для фотошопа - 52 фото"/>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683568" y="476672"/>
            <a:ext cx="7776864" cy="369332"/>
          </a:xfrm>
          <a:prstGeom prst="rect">
            <a:avLst/>
          </a:prstGeom>
        </p:spPr>
        <p:txBody>
          <a:bodyPr wrap="square">
            <a:spAutoFit/>
          </a:bodyPr>
          <a:lstStyle/>
          <a:p>
            <a:r>
              <a:rPr lang="ru-RU" b="1" dirty="0" smtClean="0">
                <a:latin typeface="Georgia Pro Black" pitchFamily="18" charset="0"/>
                <a:cs typeface="Times New Roman" pitchFamily="18" charset="0"/>
              </a:rPr>
              <a:t> </a:t>
            </a:r>
            <a:endParaRPr lang="ru-RU" b="1" dirty="0">
              <a:latin typeface="Georgia Pro Black" pitchFamily="18" charset="0"/>
              <a:cs typeface="Times New Roman" pitchFamily="18" charset="0"/>
            </a:endParaRPr>
          </a:p>
        </p:txBody>
      </p:sp>
      <p:sp>
        <p:nvSpPr>
          <p:cNvPr id="4" name="TextBox 3"/>
          <p:cNvSpPr txBox="1"/>
          <p:nvPr/>
        </p:nvSpPr>
        <p:spPr>
          <a:xfrm>
            <a:off x="395536" y="332656"/>
            <a:ext cx="8208912" cy="1200329"/>
          </a:xfrm>
          <a:prstGeom prst="rect">
            <a:avLst/>
          </a:prstGeom>
          <a:noFill/>
        </p:spPr>
        <p:txBody>
          <a:bodyPr wrap="square" rtlCol="0">
            <a:spAutoFit/>
          </a:bodyPr>
          <a:lstStyle/>
          <a:p>
            <a:pPr algn="ctr"/>
            <a:r>
              <a:rPr lang="ru-RU" sz="2400" b="1" u="sng" dirty="0" smtClean="0">
                <a:latin typeface="Times New Roman" pitchFamily="18" charset="0"/>
                <a:cs typeface="Times New Roman" pitchFamily="18" charset="0"/>
              </a:rPr>
              <a:t>Духовно-нравственное воспитание является важнейшей стороной формирования и развития личности ребенка и его отношения  </a:t>
            </a:r>
            <a:endParaRPr lang="ru-RU" sz="2400" b="1" u="sng" dirty="0">
              <a:latin typeface="Times New Roman" pitchFamily="18" charset="0"/>
              <a:cs typeface="Times New Roman" pitchFamily="18" charset="0"/>
            </a:endParaRPr>
          </a:p>
        </p:txBody>
      </p:sp>
      <p:sp>
        <p:nvSpPr>
          <p:cNvPr id="11" name="Скругленный прямоугольник 10"/>
          <p:cNvSpPr/>
          <p:nvPr/>
        </p:nvSpPr>
        <p:spPr>
          <a:xfrm>
            <a:off x="611560" y="2924944"/>
            <a:ext cx="2088232" cy="57606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к родителям</a:t>
            </a:r>
            <a:endParaRPr lang="ru-RU" dirty="0">
              <a:solidFill>
                <a:schemeClr val="tx1"/>
              </a:solidFill>
            </a:endParaRPr>
          </a:p>
        </p:txBody>
      </p:sp>
      <p:sp>
        <p:nvSpPr>
          <p:cNvPr id="13" name="Скругленный прямоугольник 12"/>
          <p:cNvSpPr/>
          <p:nvPr/>
        </p:nvSpPr>
        <p:spPr>
          <a:xfrm>
            <a:off x="3563888" y="2924944"/>
            <a:ext cx="2088232" cy="57606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 Родине</a:t>
            </a:r>
            <a:endParaRPr lang="ru-RU" dirty="0">
              <a:solidFill>
                <a:schemeClr val="tx1"/>
              </a:solidFill>
            </a:endParaRPr>
          </a:p>
        </p:txBody>
      </p:sp>
      <p:sp>
        <p:nvSpPr>
          <p:cNvPr id="14" name="Скругленный прямоугольник 13"/>
          <p:cNvSpPr/>
          <p:nvPr/>
        </p:nvSpPr>
        <p:spPr>
          <a:xfrm>
            <a:off x="6804248" y="2924944"/>
            <a:ext cx="2088232" cy="57606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коллективу</a:t>
            </a:r>
            <a:endParaRPr lang="ru-RU" dirty="0">
              <a:solidFill>
                <a:schemeClr val="tx1"/>
              </a:solidFill>
            </a:endParaRPr>
          </a:p>
        </p:txBody>
      </p:sp>
      <p:sp>
        <p:nvSpPr>
          <p:cNvPr id="15" name="Скругленный прямоугольник 14"/>
          <p:cNvSpPr/>
          <p:nvPr/>
        </p:nvSpPr>
        <p:spPr>
          <a:xfrm>
            <a:off x="1907704" y="4869160"/>
            <a:ext cx="1656184" cy="50405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труду</a:t>
            </a:r>
            <a:endParaRPr lang="ru-RU" dirty="0">
              <a:solidFill>
                <a:schemeClr val="tx1"/>
              </a:solidFill>
            </a:endParaRPr>
          </a:p>
        </p:txBody>
      </p:sp>
      <p:sp>
        <p:nvSpPr>
          <p:cNvPr id="16" name="Скругленный прямоугольник 15"/>
          <p:cNvSpPr/>
          <p:nvPr/>
        </p:nvSpPr>
        <p:spPr>
          <a:xfrm>
            <a:off x="5292080" y="4941168"/>
            <a:ext cx="2520280" cy="50405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окружающим</a:t>
            </a:r>
          </a:p>
        </p:txBody>
      </p:sp>
      <p:sp>
        <p:nvSpPr>
          <p:cNvPr id="17" name="Стрелка влево 16"/>
          <p:cNvSpPr/>
          <p:nvPr/>
        </p:nvSpPr>
        <p:spPr>
          <a:xfrm rot="16200000">
            <a:off x="1300776" y="173167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лево 17"/>
          <p:cNvSpPr/>
          <p:nvPr/>
        </p:nvSpPr>
        <p:spPr>
          <a:xfrm rot="16200000">
            <a:off x="3965072" y="180368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лево 18"/>
          <p:cNvSpPr/>
          <p:nvPr/>
        </p:nvSpPr>
        <p:spPr>
          <a:xfrm rot="16200000">
            <a:off x="7205432" y="173167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лево 19"/>
          <p:cNvSpPr/>
          <p:nvPr/>
        </p:nvSpPr>
        <p:spPr>
          <a:xfrm rot="16200000">
            <a:off x="5102348" y="2610620"/>
            <a:ext cx="230425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лево 20"/>
          <p:cNvSpPr/>
          <p:nvPr/>
        </p:nvSpPr>
        <p:spPr>
          <a:xfrm rot="16200000">
            <a:off x="2078012" y="2682628"/>
            <a:ext cx="216024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Старая бумага фон для фотошопа - 52 фото"/>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683568" y="476672"/>
            <a:ext cx="7776864" cy="369332"/>
          </a:xfrm>
          <a:prstGeom prst="rect">
            <a:avLst/>
          </a:prstGeom>
        </p:spPr>
        <p:txBody>
          <a:bodyPr wrap="square">
            <a:spAutoFit/>
          </a:bodyPr>
          <a:lstStyle/>
          <a:p>
            <a:r>
              <a:rPr lang="ru-RU" b="1" dirty="0" smtClean="0">
                <a:latin typeface="Georgia Pro Black" pitchFamily="18" charset="0"/>
                <a:cs typeface="Times New Roman" pitchFamily="18" charset="0"/>
              </a:rPr>
              <a:t> </a:t>
            </a:r>
            <a:endParaRPr lang="ru-RU" b="1" dirty="0">
              <a:latin typeface="Georgia Pro Black" pitchFamily="18" charset="0"/>
              <a:cs typeface="Times New Roman" pitchFamily="18" charset="0"/>
            </a:endParaRPr>
          </a:p>
        </p:txBody>
      </p:sp>
      <p:sp>
        <p:nvSpPr>
          <p:cNvPr id="4" name="TextBox 3"/>
          <p:cNvSpPr txBox="1"/>
          <p:nvPr/>
        </p:nvSpPr>
        <p:spPr>
          <a:xfrm>
            <a:off x="1187624" y="188640"/>
            <a:ext cx="6779485" cy="461665"/>
          </a:xfrm>
          <a:prstGeom prst="rect">
            <a:avLst/>
          </a:prstGeom>
          <a:noFill/>
        </p:spPr>
        <p:txBody>
          <a:bodyPr wrap="square" rtlCol="0">
            <a:spAutoFit/>
          </a:bodyPr>
          <a:lstStyle/>
          <a:p>
            <a:r>
              <a:rPr lang="ru-RU" sz="2400" b="1" u="sng" dirty="0" smtClean="0">
                <a:latin typeface="Times New Roman" pitchFamily="18" charset="0"/>
                <a:cs typeface="Times New Roman" pitchFamily="18" charset="0"/>
              </a:rPr>
              <a:t>Духовно-нравственный портрет ребенка</a:t>
            </a:r>
            <a:endParaRPr lang="ru-RU" sz="2400" b="1" u="sng" dirty="0">
              <a:latin typeface="Times New Roman" pitchFamily="18" charset="0"/>
              <a:cs typeface="Times New Roman" pitchFamily="18" charset="0"/>
            </a:endParaRPr>
          </a:p>
        </p:txBody>
      </p:sp>
      <p:sp>
        <p:nvSpPr>
          <p:cNvPr id="5" name="TextBox 4"/>
          <p:cNvSpPr txBox="1"/>
          <p:nvPr/>
        </p:nvSpPr>
        <p:spPr>
          <a:xfrm>
            <a:off x="179513" y="1052736"/>
            <a:ext cx="8280920" cy="2308324"/>
          </a:xfrm>
          <a:prstGeom prst="rect">
            <a:avLst/>
          </a:prstGeom>
          <a:noFill/>
        </p:spPr>
        <p:txBody>
          <a:bodyPr wrap="square" rtlCol="0">
            <a:spAutoFit/>
          </a:bodyPr>
          <a:lstStyle/>
          <a:p>
            <a:pPr>
              <a:buFont typeface="Wingdings" pitchFamily="2" charset="2"/>
              <a:buChar char="ü"/>
            </a:pPr>
            <a:r>
              <a:rPr lang="ru-RU" b="1" dirty="0" smtClean="0">
                <a:latin typeface="Times New Roman" pitchFamily="18" charset="0"/>
                <a:cs typeface="Times New Roman" pitchFamily="18" charset="0"/>
              </a:rPr>
              <a:t>Добрый, не причиняющий зла живому.</a:t>
            </a:r>
          </a:p>
          <a:p>
            <a:pPr>
              <a:buFont typeface="Wingdings" pitchFamily="2" charset="2"/>
              <a:buChar char="ü"/>
            </a:pPr>
            <a:r>
              <a:rPr lang="ru-RU" b="1" dirty="0" smtClean="0">
                <a:latin typeface="Times New Roman" pitchFamily="18" charset="0"/>
                <a:cs typeface="Times New Roman" pitchFamily="18" charset="0"/>
              </a:rPr>
              <a:t>Честный и справедливый</a:t>
            </a:r>
          </a:p>
          <a:p>
            <a:pPr>
              <a:buFont typeface="Wingdings" pitchFamily="2" charset="2"/>
              <a:buChar char="ü"/>
            </a:pPr>
            <a:r>
              <a:rPr lang="ru-RU" b="1" dirty="0" smtClean="0">
                <a:latin typeface="Times New Roman" pitchFamily="18" charset="0"/>
                <a:cs typeface="Times New Roman" pitchFamily="18" charset="0"/>
              </a:rPr>
              <a:t>Трудолюбивый и настойчивый</a:t>
            </a:r>
          </a:p>
          <a:p>
            <a:pPr>
              <a:buFont typeface="Wingdings" pitchFamily="2" charset="2"/>
              <a:buChar char="ü"/>
            </a:pPr>
            <a:r>
              <a:rPr lang="ru-RU" b="1" dirty="0" smtClean="0">
                <a:latin typeface="Times New Roman" pitchFamily="18" charset="0"/>
                <a:cs typeface="Times New Roman" pitchFamily="18" charset="0"/>
              </a:rPr>
              <a:t>Творящий и оберегающий красоту мира</a:t>
            </a:r>
          </a:p>
          <a:p>
            <a:pPr>
              <a:buFont typeface="Wingdings" pitchFamily="2" charset="2"/>
              <a:buChar char="ü"/>
            </a:pPr>
            <a:r>
              <a:rPr lang="ru-RU" b="1" dirty="0" smtClean="0">
                <a:latin typeface="Times New Roman" pitchFamily="18" charset="0"/>
                <a:cs typeface="Times New Roman" pitchFamily="18" charset="0"/>
              </a:rPr>
              <a:t>Смелый и решительный</a:t>
            </a:r>
          </a:p>
          <a:p>
            <a:pPr>
              <a:buFont typeface="Wingdings" pitchFamily="2" charset="2"/>
              <a:buChar char="ü"/>
            </a:pPr>
            <a:r>
              <a:rPr lang="ru-RU" b="1" dirty="0" smtClean="0">
                <a:latin typeface="Times New Roman" pitchFamily="18" charset="0"/>
                <a:cs typeface="Times New Roman" pitchFamily="18" charset="0"/>
              </a:rPr>
              <a:t>Самостоятельный и законопослушный</a:t>
            </a:r>
          </a:p>
          <a:p>
            <a:pPr>
              <a:buFont typeface="Wingdings" pitchFamily="2" charset="2"/>
              <a:buChar char="ü"/>
            </a:pPr>
            <a:r>
              <a:rPr lang="ru-RU" b="1" dirty="0" smtClean="0">
                <a:latin typeface="Times New Roman" pitchFamily="18" charset="0"/>
                <a:cs typeface="Times New Roman" pitchFamily="18" charset="0"/>
              </a:rPr>
              <a:t>Чувствующий свою связь с народом, страной, культурой</a:t>
            </a:r>
          </a:p>
          <a:p>
            <a:pPr>
              <a:buFont typeface="Wingdings" pitchFamily="2" charset="2"/>
              <a:buChar char="ü"/>
            </a:pPr>
            <a:r>
              <a:rPr lang="ru-RU" b="1" dirty="0" smtClean="0">
                <a:latin typeface="Times New Roman" pitchFamily="18" charset="0"/>
                <a:cs typeface="Times New Roman" pitchFamily="18" charset="0"/>
              </a:rPr>
              <a:t>Патриотичный ( готовый поступиться своими интересами)</a:t>
            </a:r>
            <a:endParaRPr lang="ru-RU" b="1" dirty="0">
              <a:latin typeface="Times New Roman" pitchFamily="18" charset="0"/>
              <a:cs typeface="Times New Roman" pitchFamily="18" charset="0"/>
            </a:endParaRPr>
          </a:p>
        </p:txBody>
      </p:sp>
      <p:pic>
        <p:nvPicPr>
          <p:cNvPr id="1026" name="Picture 2" descr="F:\iBRIDGE Photos\IMG_0398.JPG"/>
          <p:cNvPicPr>
            <a:picLocks noChangeAspect="1" noChangeArrowheads="1"/>
          </p:cNvPicPr>
          <p:nvPr/>
        </p:nvPicPr>
        <p:blipFill>
          <a:blip r:embed="rId3" cstate="print"/>
          <a:srcRect/>
          <a:stretch>
            <a:fillRect/>
          </a:stretch>
        </p:blipFill>
        <p:spPr bwMode="auto">
          <a:xfrm>
            <a:off x="179512" y="3573016"/>
            <a:ext cx="3072341" cy="2304256"/>
          </a:xfrm>
          <a:prstGeom prst="rect">
            <a:avLst/>
          </a:prstGeom>
          <a:ln>
            <a:noFill/>
          </a:ln>
          <a:effectLst>
            <a:softEdge rad="112500"/>
          </a:effectLst>
        </p:spPr>
      </p:pic>
      <p:pic>
        <p:nvPicPr>
          <p:cNvPr id="1027" name="Picture 3" descr="F:\iBRIDGE Photos\IMG_1169.JPG"/>
          <p:cNvPicPr>
            <a:picLocks noChangeAspect="1" noChangeArrowheads="1"/>
          </p:cNvPicPr>
          <p:nvPr/>
        </p:nvPicPr>
        <p:blipFill>
          <a:blip r:embed="rId4" cstate="print"/>
          <a:srcRect/>
          <a:stretch>
            <a:fillRect/>
          </a:stretch>
        </p:blipFill>
        <p:spPr bwMode="auto">
          <a:xfrm rot="5400000">
            <a:off x="6351572" y="4073697"/>
            <a:ext cx="3045340" cy="2284005"/>
          </a:xfrm>
          <a:prstGeom prst="rect">
            <a:avLst/>
          </a:prstGeom>
          <a:ln>
            <a:noFill/>
          </a:ln>
          <a:effectLst>
            <a:softEdge rad="112500"/>
          </a:effectLst>
        </p:spPr>
      </p:pic>
      <p:pic>
        <p:nvPicPr>
          <p:cNvPr id="1028" name="Picture 4"/>
          <p:cNvPicPr>
            <a:picLocks noChangeAspect="1" noChangeArrowheads="1"/>
          </p:cNvPicPr>
          <p:nvPr/>
        </p:nvPicPr>
        <p:blipFill>
          <a:blip r:embed="rId5" cstate="print"/>
          <a:srcRect/>
          <a:stretch>
            <a:fillRect/>
          </a:stretch>
        </p:blipFill>
        <p:spPr bwMode="auto">
          <a:xfrm>
            <a:off x="3276320" y="4077072"/>
            <a:ext cx="3272356" cy="2458219"/>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Старая бумага фон для фотошопа - 52 фото"/>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683568" y="476672"/>
            <a:ext cx="7776864" cy="369332"/>
          </a:xfrm>
          <a:prstGeom prst="rect">
            <a:avLst/>
          </a:prstGeom>
        </p:spPr>
        <p:txBody>
          <a:bodyPr wrap="square">
            <a:spAutoFit/>
          </a:bodyPr>
          <a:lstStyle/>
          <a:p>
            <a:r>
              <a:rPr lang="ru-RU" b="1" dirty="0" smtClean="0">
                <a:latin typeface="Georgia Pro Black" pitchFamily="18" charset="0"/>
                <a:cs typeface="Times New Roman" pitchFamily="18" charset="0"/>
              </a:rPr>
              <a:t> </a:t>
            </a:r>
            <a:endParaRPr lang="ru-RU" b="1" dirty="0">
              <a:latin typeface="Georgia Pro Black" pitchFamily="18" charset="0"/>
              <a:cs typeface="Times New Roman" pitchFamily="18" charset="0"/>
            </a:endParaRPr>
          </a:p>
        </p:txBody>
      </p:sp>
      <p:sp>
        <p:nvSpPr>
          <p:cNvPr id="5" name="TextBox 4"/>
          <p:cNvSpPr txBox="1"/>
          <p:nvPr/>
        </p:nvSpPr>
        <p:spPr>
          <a:xfrm>
            <a:off x="323528" y="476672"/>
            <a:ext cx="8352928" cy="830997"/>
          </a:xfrm>
          <a:prstGeom prst="rect">
            <a:avLst/>
          </a:prstGeom>
          <a:noFill/>
        </p:spPr>
        <p:txBody>
          <a:bodyPr wrap="square" rtlCol="0">
            <a:spAutoFit/>
          </a:bodyPr>
          <a:lstStyle/>
          <a:p>
            <a:pPr algn="ctr"/>
            <a:r>
              <a:rPr lang="ru-RU" dirty="0" smtClean="0"/>
              <a:t> </a:t>
            </a:r>
            <a:r>
              <a:rPr lang="ru-RU" sz="2400" b="1" dirty="0" smtClean="0">
                <a:latin typeface="Times New Roman" pitchFamily="18" charset="0"/>
                <a:cs typeface="Times New Roman" pitchFamily="18" charset="0"/>
              </a:rPr>
              <a:t>Работа по духовно – нравственному воспитанию дошкольников  проводится по следующим направлениям: </a:t>
            </a:r>
            <a:endParaRPr lang="ru-RU" sz="2400" b="1" dirty="0">
              <a:latin typeface="Times New Roman" pitchFamily="18" charset="0"/>
              <a:cs typeface="Times New Roman" pitchFamily="18" charset="0"/>
            </a:endParaRPr>
          </a:p>
        </p:txBody>
      </p:sp>
      <p:sp>
        <p:nvSpPr>
          <p:cNvPr id="6" name="Скругленный прямоугольник 5"/>
          <p:cNvSpPr/>
          <p:nvPr/>
        </p:nvSpPr>
        <p:spPr>
          <a:xfrm>
            <a:off x="539552" y="1628800"/>
            <a:ext cx="3384376" cy="1440160"/>
          </a:xfrm>
          <a:prstGeom prst="round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Monotype Corsiva" pitchFamily="66" charset="0"/>
              </a:rPr>
              <a:t>Работа с воспитанниками</a:t>
            </a:r>
          </a:p>
          <a:p>
            <a:pPr algn="ctr"/>
            <a:r>
              <a:rPr lang="ru-RU" b="1" dirty="0" smtClean="0">
                <a:solidFill>
                  <a:schemeClr val="tx1"/>
                </a:solidFill>
                <a:latin typeface="Monotype Corsiva" pitchFamily="66" charset="0"/>
              </a:rPr>
              <a:t>(беседы, чтение сказок, праздники, проектная деятельность, игры, экскурсии и т.д.)</a:t>
            </a:r>
            <a:endParaRPr lang="ru-RU" b="1" dirty="0">
              <a:solidFill>
                <a:schemeClr val="tx1"/>
              </a:solidFill>
              <a:latin typeface="Monotype Corsiva" pitchFamily="66" charset="0"/>
            </a:endParaRPr>
          </a:p>
        </p:txBody>
      </p:sp>
      <p:sp>
        <p:nvSpPr>
          <p:cNvPr id="7" name="Скругленный прямоугольник 6"/>
          <p:cNvSpPr/>
          <p:nvPr/>
        </p:nvSpPr>
        <p:spPr>
          <a:xfrm>
            <a:off x="3707904" y="3212976"/>
            <a:ext cx="3168352" cy="1512168"/>
          </a:xfrm>
          <a:prstGeom prst="round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Monotype Corsiva" pitchFamily="66" charset="0"/>
              </a:rPr>
              <a:t>Работа с родителями </a:t>
            </a:r>
          </a:p>
          <a:p>
            <a:pPr algn="ctr"/>
            <a:r>
              <a:rPr lang="ru-RU" b="1" dirty="0" smtClean="0">
                <a:solidFill>
                  <a:schemeClr val="tx1"/>
                </a:solidFill>
                <a:latin typeface="Monotype Corsiva" pitchFamily="66" charset="0"/>
              </a:rPr>
              <a:t>(консультации, участие в творческих мероприятиях, беседы)</a:t>
            </a:r>
            <a:endParaRPr lang="ru-RU" b="1" dirty="0">
              <a:latin typeface="Monotype Corsiva" pitchFamily="66" charset="0"/>
            </a:endParaRPr>
          </a:p>
        </p:txBody>
      </p:sp>
      <p:sp>
        <p:nvSpPr>
          <p:cNvPr id="8" name="Скругленный прямоугольник 7"/>
          <p:cNvSpPr/>
          <p:nvPr/>
        </p:nvSpPr>
        <p:spPr>
          <a:xfrm>
            <a:off x="6228184" y="5013176"/>
            <a:ext cx="2736304" cy="1512168"/>
          </a:xfrm>
          <a:prstGeom prst="round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Monotype Corsiva" pitchFamily="66" charset="0"/>
              </a:rPr>
              <a:t>Организация работы  педагогов </a:t>
            </a:r>
          </a:p>
          <a:p>
            <a:pPr algn="ctr"/>
            <a:r>
              <a:rPr lang="ru-RU" b="1" dirty="0" smtClean="0">
                <a:solidFill>
                  <a:schemeClr val="tx1"/>
                </a:solidFill>
                <a:latin typeface="Monotype Corsiva" pitchFamily="66" charset="0"/>
              </a:rPr>
              <a:t>(консультации, мастер классы, обмен накопленным опытом</a:t>
            </a:r>
            <a:endParaRPr lang="ru-RU" b="1" dirty="0">
              <a:solidFill>
                <a:schemeClr val="tx1"/>
              </a:solidFill>
              <a:latin typeface="Monotype Corsiva"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Старая бумага фон для фотошопа - 52 фото"/>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683568" y="476672"/>
            <a:ext cx="7776864" cy="369332"/>
          </a:xfrm>
          <a:prstGeom prst="rect">
            <a:avLst/>
          </a:prstGeom>
        </p:spPr>
        <p:txBody>
          <a:bodyPr wrap="square">
            <a:spAutoFit/>
          </a:bodyPr>
          <a:lstStyle/>
          <a:p>
            <a:r>
              <a:rPr lang="ru-RU" b="1" dirty="0" smtClean="0">
                <a:latin typeface="Georgia Pro Black" pitchFamily="18" charset="0"/>
                <a:cs typeface="Times New Roman" pitchFamily="18" charset="0"/>
              </a:rPr>
              <a:t> </a:t>
            </a:r>
            <a:endParaRPr lang="ru-RU" b="1" dirty="0">
              <a:latin typeface="Georgia Pro Black" pitchFamily="18" charset="0"/>
              <a:cs typeface="Times New Roman" pitchFamily="18" charset="0"/>
            </a:endParaRPr>
          </a:p>
        </p:txBody>
      </p:sp>
      <p:sp>
        <p:nvSpPr>
          <p:cNvPr id="4" name="TextBox 3"/>
          <p:cNvSpPr txBox="1"/>
          <p:nvPr/>
        </p:nvSpPr>
        <p:spPr>
          <a:xfrm>
            <a:off x="395536" y="404664"/>
            <a:ext cx="8352928" cy="830997"/>
          </a:xfrm>
          <a:prstGeom prst="rect">
            <a:avLst/>
          </a:prstGeom>
          <a:noFill/>
        </p:spPr>
        <p:txBody>
          <a:bodyPr wrap="square" rtlCol="0">
            <a:spAutoFit/>
          </a:bodyPr>
          <a:lstStyle/>
          <a:p>
            <a:pPr algn="ctr"/>
            <a:r>
              <a:rPr lang="ru-RU" sz="2400" b="1" u="sng" dirty="0" smtClean="0">
                <a:latin typeface="Times New Roman" pitchFamily="18" charset="0"/>
                <a:cs typeface="Times New Roman" pitchFamily="18" charset="0"/>
              </a:rPr>
              <a:t>Работа с дошкольниками проводится через знакомство со сказками </a:t>
            </a:r>
            <a:endParaRPr lang="ru-RU" sz="2400" b="1" u="sng" dirty="0">
              <a:latin typeface="Times New Roman" pitchFamily="18" charset="0"/>
              <a:cs typeface="Times New Roman" pitchFamily="18" charset="0"/>
            </a:endParaRPr>
          </a:p>
        </p:txBody>
      </p:sp>
      <p:sp>
        <p:nvSpPr>
          <p:cNvPr id="5" name="TextBox 4"/>
          <p:cNvSpPr txBox="1"/>
          <p:nvPr/>
        </p:nvSpPr>
        <p:spPr>
          <a:xfrm>
            <a:off x="539552" y="1124744"/>
            <a:ext cx="8136904" cy="3416320"/>
          </a:xfrm>
          <a:prstGeom prst="rect">
            <a:avLst/>
          </a:prstGeom>
          <a:noFill/>
        </p:spPr>
        <p:txBody>
          <a:bodyPr wrap="square" rtlCol="0">
            <a:spAutoFit/>
          </a:bodyPr>
          <a:lstStyle/>
          <a:p>
            <a:r>
              <a:rPr lang="ru-RU" dirty="0" smtClean="0"/>
              <a:t>Сказка – это эхо Евангелия. Через них мы учим детей заповедям Божьим, это часть культуры народа, которая отражает его позицию жизни. Особенности русской народной  сказки, такие как поэтичность, остроумие, задушевность, правдивость, является неотъемлемым элементом в воспитании детей. Она на доступном языке учит детей жизни, рассказывает о добре и зле. Читая и рассказывая сказки мы развиваем внутренний мир ребенка. Сказка помогает формировать основы поведения и общения. Воспитательная ценность народных сказок в том, что в них переданы черты русского народа: свободолюбие, настойчивость, упорство в достижении цели. Сказка осуждает такие свойства человеческого характера, как лень, жадность, трусость. Народные сказки внушают уверенность в торжестве правды, победе добра над злом.</a:t>
            </a:r>
          </a:p>
          <a:p>
            <a:endParaRPr lang="ru-RU" dirty="0"/>
          </a:p>
        </p:txBody>
      </p:sp>
      <p:pic>
        <p:nvPicPr>
          <p:cNvPr id="6146" name="Picture 2" descr="https://dou4.aramilgo.ru/teachers/21/fotos/1603249504/IMG_8372.JPG"/>
          <p:cNvPicPr>
            <a:picLocks noChangeAspect="1" noChangeArrowheads="1"/>
          </p:cNvPicPr>
          <p:nvPr/>
        </p:nvPicPr>
        <p:blipFill>
          <a:blip r:embed="rId3" cstate="print"/>
          <a:srcRect/>
          <a:stretch>
            <a:fillRect/>
          </a:stretch>
        </p:blipFill>
        <p:spPr bwMode="auto">
          <a:xfrm rot="5400000">
            <a:off x="6874207" y="4511170"/>
            <a:ext cx="2320653" cy="1740490"/>
          </a:xfrm>
          <a:prstGeom prst="rect">
            <a:avLst/>
          </a:prstGeom>
          <a:noFill/>
        </p:spPr>
      </p:pic>
      <p:pic>
        <p:nvPicPr>
          <p:cNvPr id="8" name="Picture 5"/>
          <p:cNvPicPr>
            <a:picLocks noChangeAspect="1" noChangeArrowheads="1"/>
          </p:cNvPicPr>
          <p:nvPr/>
        </p:nvPicPr>
        <p:blipFill>
          <a:blip r:embed="rId4" cstate="print"/>
          <a:srcRect/>
          <a:stretch>
            <a:fillRect/>
          </a:stretch>
        </p:blipFill>
        <p:spPr bwMode="auto">
          <a:xfrm>
            <a:off x="3131840" y="4293096"/>
            <a:ext cx="3264362" cy="2448272"/>
          </a:xfrm>
          <a:prstGeom prst="rect">
            <a:avLst/>
          </a:prstGeom>
          <a:ln>
            <a:noFill/>
          </a:ln>
          <a:effectLst>
            <a:softEdge rad="112500"/>
          </a:effectLst>
        </p:spPr>
      </p:pic>
      <p:pic>
        <p:nvPicPr>
          <p:cNvPr id="2050" name="Picture 2" descr="F:\iBRIDGE Photos\IMG_1154.JPG"/>
          <p:cNvPicPr>
            <a:picLocks noChangeAspect="1" noChangeArrowheads="1"/>
          </p:cNvPicPr>
          <p:nvPr/>
        </p:nvPicPr>
        <p:blipFill>
          <a:blip r:embed="rId5" cstate="print"/>
          <a:srcRect/>
          <a:stretch>
            <a:fillRect/>
          </a:stretch>
        </p:blipFill>
        <p:spPr bwMode="auto">
          <a:xfrm rot="5400000">
            <a:off x="164511" y="4524123"/>
            <a:ext cx="2424268" cy="1818201"/>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Старая бумага фон для фотошопа - 52 фото"/>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683568" y="476672"/>
            <a:ext cx="7776864" cy="369332"/>
          </a:xfrm>
          <a:prstGeom prst="rect">
            <a:avLst/>
          </a:prstGeom>
        </p:spPr>
        <p:txBody>
          <a:bodyPr wrap="square">
            <a:spAutoFit/>
          </a:bodyPr>
          <a:lstStyle/>
          <a:p>
            <a:r>
              <a:rPr lang="ru-RU" b="1" dirty="0" smtClean="0">
                <a:latin typeface="Georgia Pro Black" pitchFamily="18" charset="0"/>
                <a:cs typeface="Times New Roman" pitchFamily="18" charset="0"/>
              </a:rPr>
              <a:t> </a:t>
            </a:r>
            <a:endParaRPr lang="ru-RU" b="1" dirty="0">
              <a:latin typeface="Georgia Pro Black" pitchFamily="18" charset="0"/>
              <a:cs typeface="Times New Roman" pitchFamily="18" charset="0"/>
            </a:endParaRPr>
          </a:p>
        </p:txBody>
      </p:sp>
      <p:sp>
        <p:nvSpPr>
          <p:cNvPr id="4" name="Прямоугольник 3"/>
          <p:cNvSpPr/>
          <p:nvPr/>
        </p:nvSpPr>
        <p:spPr>
          <a:xfrm>
            <a:off x="251520" y="980728"/>
            <a:ext cx="8496944" cy="4114334"/>
          </a:xfrm>
          <a:prstGeom prst="rect">
            <a:avLst/>
          </a:prstGeom>
        </p:spPr>
        <p:txBody>
          <a:bodyPr wrap="square">
            <a:spAutoFit/>
          </a:bodyPr>
          <a:lstStyle/>
          <a:p>
            <a:r>
              <a:rPr lang="ru-RU" b="1" dirty="0" smtClean="0">
                <a:latin typeface="Times New Roman" pitchFamily="18" charset="0"/>
                <a:cs typeface="Times New Roman" pitchFamily="18" charset="0"/>
              </a:rPr>
              <a:t>Большое место в приобщении детей к народной культуре должны занимать народные праздники и традиции.  Для успешного ознакомления с традиционными народными праздниками необходимо дать детям представление о культуре народа, знакомить с традициями и народными обрядами, что формирует в детях позитивные ценности. Так же в дошкольном возрасте необходимо формировать у детей чувство толерантности, уважения к другим народам, их традициям.</a:t>
            </a:r>
          </a:p>
          <a:p>
            <a:r>
              <a:rPr lang="ru-RU" b="1" dirty="0" smtClean="0">
                <a:latin typeface="Times New Roman" pitchFamily="18" charset="0"/>
                <a:cs typeface="Times New Roman" pitchFamily="18" charset="0"/>
              </a:rPr>
              <a:t>Насыщенность народного праздника творческими импровизациями, сюрпризными моментами стимулирует интерес детей, усиливает их впечатления и переживания, обогащает художественное и эстетическое восприятие. А главное, обеспечивает естественное приобщение детей к национальным традициям, утверждает в их сознании фундаментальные, духовные и эстетические ценности.</a:t>
            </a:r>
          </a:p>
          <a:p>
            <a:endParaRPr lang="ru-RU" b="1" dirty="0">
              <a:latin typeface="Times New Roman" pitchFamily="18" charset="0"/>
              <a:cs typeface="Times New Roman" pitchFamily="18" charset="0"/>
            </a:endParaRPr>
          </a:p>
        </p:txBody>
      </p:sp>
      <p:sp>
        <p:nvSpPr>
          <p:cNvPr id="5" name="TextBox 4"/>
          <p:cNvSpPr txBox="1"/>
          <p:nvPr/>
        </p:nvSpPr>
        <p:spPr>
          <a:xfrm>
            <a:off x="971600" y="188640"/>
            <a:ext cx="7128792" cy="830997"/>
          </a:xfrm>
          <a:prstGeom prst="rect">
            <a:avLst/>
          </a:prstGeom>
          <a:noFill/>
        </p:spPr>
        <p:txBody>
          <a:bodyPr wrap="square" rtlCol="0">
            <a:spAutoFit/>
          </a:bodyPr>
          <a:lstStyle/>
          <a:p>
            <a:pPr algn="ctr"/>
            <a:r>
              <a:rPr lang="ru-RU" b="1" dirty="0" smtClean="0"/>
              <a:t>            </a:t>
            </a:r>
            <a:r>
              <a:rPr lang="ru-RU" sz="2400" b="1" u="sng" dirty="0" smtClean="0">
                <a:latin typeface="Times New Roman" pitchFamily="18" charset="0"/>
                <a:cs typeface="Times New Roman" pitchFamily="18" charset="0"/>
              </a:rPr>
              <a:t>Организация народных праздников для дошкольников</a:t>
            </a:r>
            <a:endParaRPr lang="ru-RU" sz="2400" b="1" u="sng" dirty="0">
              <a:latin typeface="Times New Roman" pitchFamily="18" charset="0"/>
              <a:cs typeface="Times New Roman" pitchFamily="18" charset="0"/>
            </a:endParaRPr>
          </a:p>
        </p:txBody>
      </p:sp>
      <p:pic>
        <p:nvPicPr>
          <p:cNvPr id="5122" name="Picture 2" descr="https://dou4.aramilgo.ru/teachers/21/fotos/1615980648/IMG_8799.JPG"/>
          <p:cNvPicPr>
            <a:picLocks noChangeAspect="1" noChangeArrowheads="1"/>
          </p:cNvPicPr>
          <p:nvPr/>
        </p:nvPicPr>
        <p:blipFill>
          <a:blip r:embed="rId3" cstate="print"/>
          <a:srcRect/>
          <a:stretch>
            <a:fillRect/>
          </a:stretch>
        </p:blipFill>
        <p:spPr bwMode="auto">
          <a:xfrm>
            <a:off x="3419872" y="4697760"/>
            <a:ext cx="2880320" cy="1971600"/>
          </a:xfrm>
          <a:prstGeom prst="rect">
            <a:avLst/>
          </a:prstGeom>
          <a:noFill/>
        </p:spPr>
      </p:pic>
      <p:pic>
        <p:nvPicPr>
          <p:cNvPr id="5124" name="Picture 4" descr="https://dou4.aramilgo.ru/groups/8/fotos/1642409379/IMG_0004.JPG"/>
          <p:cNvPicPr>
            <a:picLocks noChangeAspect="1" noChangeArrowheads="1"/>
          </p:cNvPicPr>
          <p:nvPr/>
        </p:nvPicPr>
        <p:blipFill>
          <a:blip r:embed="rId4" cstate="print"/>
          <a:srcRect/>
          <a:stretch>
            <a:fillRect/>
          </a:stretch>
        </p:blipFill>
        <p:spPr bwMode="auto">
          <a:xfrm rot="10800000">
            <a:off x="251520" y="4958408"/>
            <a:ext cx="2532789" cy="1899592"/>
          </a:xfrm>
          <a:prstGeom prst="rect">
            <a:avLst/>
          </a:prstGeom>
          <a:noFill/>
        </p:spPr>
      </p:pic>
      <p:pic>
        <p:nvPicPr>
          <p:cNvPr id="5126" name="Picture 6" descr="https://dou4.aramilgo.ru/groups/8/fotos/1642409379/IMG_0603.JPG"/>
          <p:cNvPicPr>
            <a:picLocks noChangeAspect="1" noChangeArrowheads="1"/>
          </p:cNvPicPr>
          <p:nvPr/>
        </p:nvPicPr>
        <p:blipFill>
          <a:blip r:embed="rId5" cstate="print"/>
          <a:srcRect/>
          <a:stretch>
            <a:fillRect/>
          </a:stretch>
        </p:blipFill>
        <p:spPr bwMode="auto">
          <a:xfrm rot="5400000">
            <a:off x="6738325" y="4719059"/>
            <a:ext cx="2255574" cy="169168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747</Words>
  <Application>Microsoft Office PowerPoint</Application>
  <PresentationFormat>Экран (4:3)</PresentationFormat>
  <Paragraphs>75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Алексей Андреев</dc:creator>
  <cp:lastModifiedBy>kaktu</cp:lastModifiedBy>
  <cp:revision>53</cp:revision>
  <dcterms:created xsi:type="dcterms:W3CDTF">2022-11-11T11:30:39Z</dcterms:created>
  <dcterms:modified xsi:type="dcterms:W3CDTF">2022-11-19T12:49:08Z</dcterms:modified>
</cp:coreProperties>
</file>