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2" r:id="rId3"/>
    <p:sldId id="269" r:id="rId4"/>
    <p:sldId id="273" r:id="rId5"/>
    <p:sldId id="272" r:id="rId6"/>
    <p:sldId id="271" r:id="rId7"/>
    <p:sldId id="277" r:id="rId8"/>
    <p:sldId id="278" r:id="rId9"/>
    <p:sldId id="276" r:id="rId10"/>
    <p:sldId id="275" r:id="rId11"/>
    <p:sldId id="274" r:id="rId12"/>
    <p:sldId id="270" r:id="rId13"/>
    <p:sldId id="284" r:id="rId14"/>
    <p:sldId id="283" r:id="rId15"/>
    <p:sldId id="282" r:id="rId16"/>
    <p:sldId id="281" r:id="rId17"/>
    <p:sldId id="280" r:id="rId18"/>
    <p:sldId id="290" r:id="rId19"/>
    <p:sldId id="288" r:id="rId20"/>
    <p:sldId id="289" r:id="rId21"/>
    <p:sldId id="279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03CFC4-6BF0-4C00-97F5-050663C8A742}">
          <p14:sldIdLst>
            <p14:sldId id="258"/>
            <p14:sldId id="262"/>
            <p14:sldId id="269"/>
            <p14:sldId id="273"/>
            <p14:sldId id="272"/>
            <p14:sldId id="271"/>
            <p14:sldId id="277"/>
            <p14:sldId id="278"/>
            <p14:sldId id="276"/>
            <p14:sldId id="275"/>
            <p14:sldId id="274"/>
            <p14:sldId id="270"/>
            <p14:sldId id="284"/>
            <p14:sldId id="283"/>
            <p14:sldId id="282"/>
            <p14:sldId id="281"/>
            <p14:sldId id="280"/>
            <p14:sldId id="290"/>
            <p14:sldId id="288"/>
            <p14:sldId id="289"/>
            <p14:sldId id="279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CC"/>
    <a:srgbClr val="A59B5F"/>
    <a:srgbClr val="99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5" autoAdjust="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0CE9-ABB6-44EF-B8A0-DFC67BB5522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32A1-DDDC-473D-B5D5-8641548B3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5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0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0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7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6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7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9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0DBF-E261-4C85-8D14-0862B5560D1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ics.livejournal.com/drug_drug/pic/004g9fah/g601" TargetMode="External"/><Relationship Id="rId3" Type="http://schemas.openxmlformats.org/officeDocument/2006/relationships/hyperlink" Target="http://fotki.yandex.ru/users/marinkop/view/346759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4/80/701/80701560_large_f_4d52923c471b7.jpg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фоны и картинки\1_ste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633" y="12395"/>
            <a:ext cx="10893283" cy="83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387737"/>
            <a:ext cx="4464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Исполнители: </a:t>
            </a:r>
          </a:p>
          <a:p>
            <a:pPr algn="ctr"/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Андреева Е.А.  1кв.к</a:t>
            </a:r>
          </a:p>
          <a:p>
            <a:pPr algn="ctr"/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Новикова Н.В.  1кв.к</a:t>
            </a:r>
            <a:endParaRPr lang="ru-RU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140968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«Роль русских народных сказок в воспитании ребенка, гражданина и патриота»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D0EA3B-9D79-40F4-AA77-13AB1E22CB41}"/>
              </a:ext>
            </a:extLst>
          </p:cNvPr>
          <p:cNvSpPr/>
          <p:nvPr/>
        </p:nvSpPr>
        <p:spPr>
          <a:xfrm>
            <a:off x="1259029" y="9673"/>
            <a:ext cx="6392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учреждения</a:t>
            </a:r>
          </a:p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№4 «Солнышко»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D1EBE2-5953-497B-AD02-6B42BF4CEDD7}"/>
              </a:ext>
            </a:extLst>
          </p:cNvPr>
          <p:cNvSpPr/>
          <p:nvPr/>
        </p:nvSpPr>
        <p:spPr>
          <a:xfrm>
            <a:off x="4330008" y="6492534"/>
            <a:ext cx="11095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Арамиль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2025г.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1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5EF607-7135-4526-94E1-4A8DD27C97D2}"/>
              </a:ext>
            </a:extLst>
          </p:cNvPr>
          <p:cNvSpPr/>
          <p:nvPr/>
        </p:nvSpPr>
        <p:spPr>
          <a:xfrm>
            <a:off x="491062" y="285157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Скрытый смысл</a:t>
            </a:r>
          </a:p>
          <a:p>
            <a:pPr lvl="0" algn="just"/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может указывать на цикличность бытия , направлять на путь духовных исканий и роста личности.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B28370-040D-4C8E-A460-58C5BCEE6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53" y="404664"/>
            <a:ext cx="3795886" cy="506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9AD29C-8BBE-433B-980E-4AC32546D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" y="2693971"/>
            <a:ext cx="4762500" cy="347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00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A8F8FDA-E61E-417B-981C-FFA2B56D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7" y="1961357"/>
            <a:ext cx="8638489" cy="4896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5FBCE-62BD-4EFE-BE34-757021CEC919}"/>
              </a:ext>
            </a:extLst>
          </p:cNvPr>
          <p:cNvSpPr/>
          <p:nvPr/>
        </p:nvSpPr>
        <p:spPr>
          <a:xfrm>
            <a:off x="2915816" y="332656"/>
            <a:ext cx="30162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</a:t>
            </a:r>
          </a:p>
        </p:txBody>
      </p:sp>
    </p:spTree>
    <p:extLst>
      <p:ext uri="{BB962C8B-B14F-4D97-AF65-F5344CB8AC3E}">
        <p14:creationId xmlns:p14="http://schemas.microsoft.com/office/powerpoint/2010/main" val="408744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B32ACC1-0AEE-43DD-99B6-3F16AC78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25176"/>
            <a:ext cx="6660232" cy="503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5FAA00-3584-4DE1-A520-45AA2591FF69}"/>
              </a:ext>
            </a:extLst>
          </p:cNvPr>
          <p:cNvSpPr/>
          <p:nvPr/>
        </p:nvSpPr>
        <p:spPr>
          <a:xfrm>
            <a:off x="1547664" y="369929"/>
            <a:ext cx="57629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«Сестрица Аленушка и </a:t>
            </a:r>
          </a:p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братец Иванушка»</a:t>
            </a:r>
          </a:p>
        </p:txBody>
      </p:sp>
    </p:spTree>
    <p:extLst>
      <p:ext uri="{BB962C8B-B14F-4D97-AF65-F5344CB8AC3E}">
        <p14:creationId xmlns:p14="http://schemas.microsoft.com/office/powerpoint/2010/main" val="151494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229AEB-29F7-467F-9B07-4F658F50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64DA1F5-88A8-4AC7-8224-C3F8FF69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4" y="2234769"/>
            <a:ext cx="8186232" cy="4623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EE21BC-9B38-4B78-B09A-DD50F08E3871}"/>
              </a:ext>
            </a:extLst>
          </p:cNvPr>
          <p:cNvSpPr/>
          <p:nvPr/>
        </p:nvSpPr>
        <p:spPr>
          <a:xfrm>
            <a:off x="1907704" y="692696"/>
            <a:ext cx="5193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Ряба»</a:t>
            </a:r>
          </a:p>
        </p:txBody>
      </p:sp>
    </p:spTree>
    <p:extLst>
      <p:ext uri="{BB962C8B-B14F-4D97-AF65-F5344CB8AC3E}">
        <p14:creationId xmlns:p14="http://schemas.microsoft.com/office/powerpoint/2010/main" val="292846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229AEB-29F7-467F-9B07-4F658F50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2E93FE-02C1-4BC8-A7C3-C9CF803375E6}"/>
              </a:ext>
            </a:extLst>
          </p:cNvPr>
          <p:cNvSpPr/>
          <p:nvPr/>
        </p:nvSpPr>
        <p:spPr>
          <a:xfrm>
            <a:off x="455809" y="188640"/>
            <a:ext cx="82323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учат русские народные сказки?</a:t>
            </a:r>
          </a:p>
          <a:p>
            <a:pPr algn="ctr"/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934191-EE8F-4D49-9138-5B65B58E4363}"/>
              </a:ext>
            </a:extLst>
          </p:cNvPr>
          <p:cNvSpPr/>
          <p:nvPr/>
        </p:nvSpPr>
        <p:spPr>
          <a:xfrm>
            <a:off x="205056" y="1158136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Любить свою семью, строить семейные отношения.</a:t>
            </a:r>
            <a:endParaRPr lang="ru-RU" b="1" u="sng" dirty="0"/>
          </a:p>
          <a:p>
            <a:pPr lvl="0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«Маша и медведь», «Волк и семеро козлят», «Мороз Иванович», </a:t>
            </a:r>
          </a:p>
          <a:p>
            <a:pPr lvl="0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«Репка», «Крылатый, мохнатый да масленый». </a:t>
            </a:r>
          </a:p>
          <a:p>
            <a:pPr lvl="0"/>
            <a:r>
              <a:rPr lang="ru-RU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Ценить друзей, помогать друг другу. </a:t>
            </a:r>
          </a:p>
          <a:p>
            <a:pPr lvl="0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«Лиса и журавль», «Как собака друга искала», «Петушок золотой </a:t>
            </a:r>
          </a:p>
          <a:p>
            <a:pPr lvl="0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гребешок», «Петушок и бобовое зернышко». </a:t>
            </a:r>
          </a:p>
          <a:p>
            <a:pPr lvl="0"/>
            <a:r>
              <a:rPr lang="ru-RU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 находчивым в сложных ситуациях</a:t>
            </a:r>
          </a:p>
          <a:p>
            <a:pPr lvl="0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«Бычок – смоляной бочок», «Заяц хвастун», «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Жихарка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«Мужик и медведь».</a:t>
            </a:r>
          </a:p>
          <a:p>
            <a:pPr lvl="0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Бороться с жадностью, ленью, глупостью и другими пороками.</a:t>
            </a:r>
            <a:endParaRPr lang="ru-RU" b="1" u="sng" dirty="0">
              <a:sym typeface="Times New Roman"/>
            </a:endParaRPr>
          </a:p>
          <a:p>
            <a:pPr lvl="0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Сказка «Пузырь, соломинка и лапоть» «Лиса и дрозд», а «Лиса и заяц».</a:t>
            </a:r>
            <a:endParaRPr lang="ru-RU" dirty="0"/>
          </a:p>
          <a:p>
            <a:pPr lvl="0">
              <a:buClr>
                <a:schemeClr val="dk1"/>
              </a:buClr>
              <a:buSzPts val="1800"/>
            </a:pPr>
            <a:r>
              <a:rPr lang="ru-RU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Воспитывать в себе лучшие качества. 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 щучьему веленью» «Никита Кожемяка», Сказка «Садко», «Марья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Моревна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lang="ru-RU" dirty="0"/>
          </a:p>
          <a:p>
            <a:pPr lvl="0" algn="just"/>
            <a:endParaRPr lang="ru-RU" dirty="0"/>
          </a:p>
        </p:txBody>
      </p:sp>
      <p:pic>
        <p:nvPicPr>
          <p:cNvPr id="6" name="Picture 3" descr="be3cf6901e30648f0855e6121210d60e">
            <a:extLst>
              <a:ext uri="{FF2B5EF4-FFF2-40B4-BE49-F238E27FC236}">
                <a16:creationId xmlns:a16="http://schemas.microsoft.com/office/drawing/2014/main" id="{AA500D61-9DE4-4BE7-B4B9-BEF87229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8" y="4705962"/>
            <a:ext cx="1953167" cy="1626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E69C77-0674-4E45-8CEC-0BBC1EB2E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29" y="5093299"/>
            <a:ext cx="2093440" cy="157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preview">
            <a:extLst>
              <a:ext uri="{FF2B5EF4-FFF2-40B4-BE49-F238E27FC236}">
                <a16:creationId xmlns:a16="http://schemas.microsoft.com/office/drawing/2014/main" id="{680CD3F1-A268-415A-976C-F5105E1F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82" y="4654910"/>
            <a:ext cx="1708963" cy="1705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08AF6C-A04E-4A6B-9B8A-A2DD711EF6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51" y="4972839"/>
            <a:ext cx="2180859" cy="169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A5622-3543-4147-B5EF-B2CF7B375A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97" y="830090"/>
            <a:ext cx="1628853" cy="226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34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229AEB-29F7-467F-9B07-4F658F50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D1155C-5A00-49BC-9483-0A264E21A8DB}"/>
              </a:ext>
            </a:extLst>
          </p:cNvPr>
          <p:cNvSpPr/>
          <p:nvPr/>
        </p:nvSpPr>
        <p:spPr>
          <a:xfrm>
            <a:off x="755576" y="404664"/>
            <a:ext cx="741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Главная мысль и мораль</a:t>
            </a:r>
          </a:p>
        </p:txBody>
      </p:sp>
      <p:sp>
        <p:nvSpPr>
          <p:cNvPr id="4" name="Google Shape;173;p12">
            <a:extLst>
              <a:ext uri="{FF2B5EF4-FFF2-40B4-BE49-F238E27FC236}">
                <a16:creationId xmlns:a16="http://schemas.microsoft.com/office/drawing/2014/main" id="{2E360FB4-E646-471C-BA89-5E24288229FB}"/>
              </a:ext>
            </a:extLst>
          </p:cNvPr>
          <p:cNvSpPr txBox="1"/>
          <p:nvPr/>
        </p:nvSpPr>
        <p:spPr>
          <a:xfrm>
            <a:off x="755576" y="1483924"/>
            <a:ext cx="77048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каждой из русских народных сказок них своя мораль и главная мысль:</a:t>
            </a:r>
            <a:endParaRPr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29B5E1-41D7-441A-BEA4-E318CE5A9304}"/>
              </a:ext>
            </a:extLst>
          </p:cNvPr>
          <p:cNvSpPr/>
          <p:nvPr/>
        </p:nvSpPr>
        <p:spPr>
          <a:xfrm>
            <a:off x="323528" y="2432482"/>
            <a:ext cx="3733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 всегда побеждает зло («Илья-Муромец и Соловей-Разбойник»). </a:t>
            </a:r>
          </a:p>
          <a:p>
            <a:pPr marL="285750" lvl="0" indent="-285750" algn="just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Легко хвалится, легко и свалиться. («Колобок»). </a:t>
            </a:r>
          </a:p>
          <a:p>
            <a:pPr marL="285750" lvl="0" indent="-285750" algn="just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Будь трудолюбивым и терпеливым, тогда жизнь наградит. («Морозко»). </a:t>
            </a:r>
          </a:p>
          <a:p>
            <a:pPr marL="285750" lvl="0" indent="-285750" algn="just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аукнется, так и откликнется. («Лиса и журавль»). </a:t>
            </a:r>
          </a:p>
          <a:p>
            <a:pPr marL="285750" lvl="0" indent="-285750" algn="just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Счастье не в красоте и богатстве. («Царевна-лягушка»).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4A3B61-49FF-4A7E-AA55-C96B3F602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42" y="4064968"/>
            <a:ext cx="2411940" cy="228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FE6B6E-D9B4-4326-9160-BF7D94E4E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96" y="1901157"/>
            <a:ext cx="2797461" cy="209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AD2139-F900-4CFD-ACF1-3B71DE11F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75" y="3068960"/>
            <a:ext cx="2304256" cy="167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32795B-9507-4E26-AD6C-6ECCAB3DC87A}"/>
              </a:ext>
            </a:extLst>
          </p:cNvPr>
          <p:cNvSpPr/>
          <p:nvPr/>
        </p:nvSpPr>
        <p:spPr>
          <a:xfrm>
            <a:off x="-108520" y="5990970"/>
            <a:ext cx="4438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«Самое важное – это жизнь рода и общества, а не одного человека».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611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229AEB-29F7-467F-9B07-4F658F50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9521A7-38F1-42EA-9FBE-1864DFBC9E42}"/>
              </a:ext>
            </a:extLst>
          </p:cNvPr>
          <p:cNvSpPr/>
          <p:nvPr/>
        </p:nvSpPr>
        <p:spPr>
          <a:xfrm>
            <a:off x="406006" y="652941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Герои часто отклоняются от основной задачи и помогают окружающим. Добродушие и жалостливость – национальная черта русского народа. Проходят через испытания, судьба сама их награждает.</a:t>
            </a:r>
          </a:p>
        </p:txBody>
      </p:sp>
      <p:pic>
        <p:nvPicPr>
          <p:cNvPr id="5" name="Google Shape;185;p13" descr="Иванушка-дурачок">
            <a:extLst>
              <a:ext uri="{FF2B5EF4-FFF2-40B4-BE49-F238E27FC236}">
                <a16:creationId xmlns:a16="http://schemas.microsoft.com/office/drawing/2014/main" id="{6A36C721-C722-44D2-BF1F-560B93BC70F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600" y="482530"/>
            <a:ext cx="3205414" cy="301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oogle Shape;175;p12" descr="Жар-птица">
            <a:extLst>
              <a:ext uri="{FF2B5EF4-FFF2-40B4-BE49-F238E27FC236}">
                <a16:creationId xmlns:a16="http://schemas.microsoft.com/office/drawing/2014/main" id="{A33ED266-6E1B-4015-9E6F-628070CD9776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805" y="3527404"/>
            <a:ext cx="3744416" cy="304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39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229AEB-29F7-467F-9B07-4F658F50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0EEF28DC-CAF1-44B2-A517-F2FE858DBFF9}"/>
              </a:ext>
            </a:extLst>
          </p:cNvPr>
          <p:cNvSpPr txBox="1">
            <a:spLocks/>
          </p:cNvSpPr>
          <p:nvPr/>
        </p:nvSpPr>
        <p:spPr>
          <a:xfrm>
            <a:off x="251520" y="528630"/>
            <a:ext cx="8229600" cy="40524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сказок</a:t>
            </a:r>
          </a:p>
          <a:p>
            <a:pPr marL="0" indent="0" algn="ctr">
              <a:buNone/>
            </a:pPr>
            <a:endParaRPr lang="ru-RU" sz="5000" dirty="0"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5000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5000" dirty="0">
                <a:latin typeface="Monotype Corsiva" pitchFamily="66" charset="0"/>
              </a:rPr>
              <a:t> </a:t>
            </a:r>
          </a:p>
          <a:p>
            <a:pPr marL="0" indent="0">
              <a:buNone/>
            </a:pPr>
            <a:r>
              <a:rPr lang="ru-RU" sz="7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сказки;</a:t>
            </a:r>
          </a:p>
          <a:p>
            <a:pPr marL="0" indent="0">
              <a:buNone/>
            </a:pPr>
            <a:r>
              <a:rPr lang="ru-RU" sz="7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животных;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сказки.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3DE2634-2B22-4EB7-922E-A9B13E23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97974" y="1083014"/>
            <a:ext cx="3514586" cy="46919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60985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CFB0F8-6285-47D5-9FC9-C905C32F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5523D3-5533-4E20-A3E1-2515D2B03FAD}"/>
              </a:ext>
            </a:extLst>
          </p:cNvPr>
          <p:cNvSpPr/>
          <p:nvPr/>
        </p:nvSpPr>
        <p:spPr>
          <a:xfrm>
            <a:off x="2555776" y="332656"/>
            <a:ext cx="3633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сказки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FA8A28-7FAA-45DD-B213-7AF93733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1378269"/>
            <a:ext cx="3633815" cy="277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9D702CD-BF9C-4DC1-90E0-2362265C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24464" y="1498867"/>
            <a:ext cx="4657939" cy="253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2DCF550-F110-4CF4-ACD9-85C7F2248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65081" y="4340545"/>
            <a:ext cx="4613838" cy="253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38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CFB0F8-6285-47D5-9FC9-C905C32F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FE6D9A-0518-4237-A96D-9558D265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1285462"/>
            <a:ext cx="4142834" cy="255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5A24D-89FC-499E-9395-57808186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1265514"/>
            <a:ext cx="4081470" cy="262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62F3B-729A-45D0-A72A-E607B2100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445390" y="4017334"/>
            <a:ext cx="4315805" cy="273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A77464-265A-431A-B8DC-1108C33ACF25}"/>
              </a:ext>
            </a:extLst>
          </p:cNvPr>
          <p:cNvSpPr/>
          <p:nvPr/>
        </p:nvSpPr>
        <p:spPr>
          <a:xfrm>
            <a:off x="2267744" y="189995"/>
            <a:ext cx="4163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</a:t>
            </a:r>
            <a:r>
              <a:rPr lang="ru-RU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4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2548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даёт ребёнку первое чувство героического – чувство испытания, опасности, призвания, усилия и победы.  Она учит его мужеству и верности, она учит созерцать человеческую судьбу, сложность мира. В сказке народ сохранил своё страдание, свой юмор и свою мудрость».  (И.А. Ильина)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F31611-57F3-4F0E-BD81-2B4CA78D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9" y="2586871"/>
            <a:ext cx="50261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1E123F-63AF-4457-BD54-4BDDA1B58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36" y="2383890"/>
            <a:ext cx="3173338" cy="237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%D0%BA%D1%80%D0%B0%D1%81%D0%BD%D0%B0%D1%8F%20%D1%88%D0%B0%D0%BF%D0%BE%D1%87%D0%BA%D0%B0-2">
            <a:extLst>
              <a:ext uri="{FF2B5EF4-FFF2-40B4-BE49-F238E27FC236}">
                <a16:creationId xmlns:a16="http://schemas.microsoft.com/office/drawing/2014/main" id="{8708050C-E17D-4522-B458-8611C6983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0912"/>
            <a:ext cx="2520950" cy="173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CFB0F8-6285-47D5-9FC9-C905C32F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52E8FC-8E25-4036-954C-975405DF9771}"/>
              </a:ext>
            </a:extLst>
          </p:cNvPr>
          <p:cNvSpPr/>
          <p:nvPr/>
        </p:nvSpPr>
        <p:spPr>
          <a:xfrm>
            <a:off x="2195736" y="260648"/>
            <a:ext cx="4371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животных</a:t>
            </a:r>
            <a:endParaRPr lang="ru-RU" sz="36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EEC30E-24FB-4706-B784-A233BA00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544" y="906978"/>
            <a:ext cx="3240360" cy="319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DCB8D-FA9D-43C7-BA7B-C295BA36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24247" y="4133885"/>
            <a:ext cx="3457376" cy="257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D56EAFE-92DB-42C3-AE89-4586A0E0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77323" y="1357298"/>
            <a:ext cx="3909519" cy="466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4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229AEB-29F7-467F-9B07-4F658F50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E85EC6-A964-4F86-885D-1624D031C5AF}"/>
              </a:ext>
            </a:extLst>
          </p:cNvPr>
          <p:cNvSpPr/>
          <p:nvPr/>
        </p:nvSpPr>
        <p:spPr>
          <a:xfrm>
            <a:off x="1874112" y="3047327"/>
            <a:ext cx="4035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воспитывает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DAEDC3B-BEAD-4112-9178-E4A04331E61D}"/>
              </a:ext>
            </a:extLst>
          </p:cNvPr>
          <p:cNvSpPr/>
          <p:nvPr/>
        </p:nvSpPr>
        <p:spPr>
          <a:xfrm>
            <a:off x="3923928" y="3747900"/>
            <a:ext cx="484632" cy="21061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D82DD561-2CC3-486B-BE63-57856EF07924}"/>
              </a:ext>
            </a:extLst>
          </p:cNvPr>
          <p:cNvSpPr/>
          <p:nvPr/>
        </p:nvSpPr>
        <p:spPr>
          <a:xfrm>
            <a:off x="5297612" y="3964914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4D4B33CD-7989-4CA0-B130-99711989B9BD}"/>
              </a:ext>
            </a:extLst>
          </p:cNvPr>
          <p:cNvSpPr/>
          <p:nvPr/>
        </p:nvSpPr>
        <p:spPr>
          <a:xfrm>
            <a:off x="2470348" y="3964914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8D06409-AEFC-45CF-A02F-D48CB84D424D}"/>
              </a:ext>
            </a:extLst>
          </p:cNvPr>
          <p:cNvSpPr/>
          <p:nvPr/>
        </p:nvSpPr>
        <p:spPr>
          <a:xfrm rot="2747875">
            <a:off x="1048878" y="3397088"/>
            <a:ext cx="484632" cy="7684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065DA9-4884-4D7A-8064-999967B29684}"/>
              </a:ext>
            </a:extLst>
          </p:cNvPr>
          <p:cNvSpPr/>
          <p:nvPr/>
        </p:nvSpPr>
        <p:spPr>
          <a:xfrm>
            <a:off x="-48885" y="4486115"/>
            <a:ext cx="20349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ВОЛЮ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99AE29-939E-4812-A85C-918945CBE534}"/>
              </a:ext>
            </a:extLst>
          </p:cNvPr>
          <p:cNvSpPr/>
          <p:nvPr/>
        </p:nvSpPr>
        <p:spPr>
          <a:xfrm>
            <a:off x="1237152" y="5108254"/>
            <a:ext cx="25378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ВЕРУ В СЕБЯ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8FE5D5-1848-422A-991A-0FCD13734DE4}"/>
              </a:ext>
            </a:extLst>
          </p:cNvPr>
          <p:cNvSpPr/>
          <p:nvPr/>
        </p:nvSpPr>
        <p:spPr>
          <a:xfrm>
            <a:off x="3256834" y="5854046"/>
            <a:ext cx="23034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E57668-77C2-4CFD-BF5F-A92659AA1CBA}"/>
              </a:ext>
            </a:extLst>
          </p:cNvPr>
          <p:cNvSpPr/>
          <p:nvPr/>
        </p:nvSpPr>
        <p:spPr>
          <a:xfrm>
            <a:off x="4903572" y="5089164"/>
            <a:ext cx="2795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680DF01-F5C8-448B-8D08-DE0C9A401697}"/>
              </a:ext>
            </a:extLst>
          </p:cNvPr>
          <p:cNvSpPr/>
          <p:nvPr/>
        </p:nvSpPr>
        <p:spPr>
          <a:xfrm rot="11686527">
            <a:off x="4715765" y="1070289"/>
            <a:ext cx="484632" cy="20524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C4B7A2F-D9CA-4399-85A7-B5987D83AAB0}"/>
              </a:ext>
            </a:extLst>
          </p:cNvPr>
          <p:cNvSpPr/>
          <p:nvPr/>
        </p:nvSpPr>
        <p:spPr>
          <a:xfrm rot="9357688">
            <a:off x="2470347" y="1930174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1B3DE607-0CC0-4875-A563-BC4D1F5E0B47}"/>
              </a:ext>
            </a:extLst>
          </p:cNvPr>
          <p:cNvSpPr/>
          <p:nvPr/>
        </p:nvSpPr>
        <p:spPr>
          <a:xfrm rot="12948367">
            <a:off x="5628175" y="1805661"/>
            <a:ext cx="484632" cy="128660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C0A1A2-D82D-4805-93DF-9F781071C331}"/>
              </a:ext>
            </a:extLst>
          </p:cNvPr>
          <p:cNvSpPr/>
          <p:nvPr/>
        </p:nvSpPr>
        <p:spPr>
          <a:xfrm>
            <a:off x="287885" y="1289770"/>
            <a:ext cx="30769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D80D83-E8DE-4024-9AB7-1834861A7613}"/>
              </a:ext>
            </a:extLst>
          </p:cNvPr>
          <p:cNvSpPr/>
          <p:nvPr/>
        </p:nvSpPr>
        <p:spPr>
          <a:xfrm>
            <a:off x="5700348" y="1334081"/>
            <a:ext cx="31495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A1E9F7D7-3972-4456-B019-16BE4122E2DD}"/>
              </a:ext>
            </a:extLst>
          </p:cNvPr>
          <p:cNvSpPr/>
          <p:nvPr/>
        </p:nvSpPr>
        <p:spPr>
          <a:xfrm rot="18742248">
            <a:off x="6354609" y="3212330"/>
            <a:ext cx="484632" cy="703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00E7C1B-015A-42EC-8A80-2B159B385A7F}"/>
              </a:ext>
            </a:extLst>
          </p:cNvPr>
          <p:cNvSpPr/>
          <p:nvPr/>
        </p:nvSpPr>
        <p:spPr>
          <a:xfrm>
            <a:off x="6427543" y="3881736"/>
            <a:ext cx="24048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1867A3A-3A85-405C-8B2C-F41B038CDEAC}"/>
              </a:ext>
            </a:extLst>
          </p:cNvPr>
          <p:cNvSpPr/>
          <p:nvPr/>
        </p:nvSpPr>
        <p:spPr>
          <a:xfrm rot="9944620">
            <a:off x="3506054" y="1016715"/>
            <a:ext cx="484632" cy="21039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18F1354-963F-4FBA-89B6-D413FEC8402D}"/>
              </a:ext>
            </a:extLst>
          </p:cNvPr>
          <p:cNvSpPr/>
          <p:nvPr/>
        </p:nvSpPr>
        <p:spPr>
          <a:xfrm>
            <a:off x="462760" y="266982"/>
            <a:ext cx="41822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E372387-9776-4719-96D0-342B3C3A76EC}"/>
              </a:ext>
            </a:extLst>
          </p:cNvPr>
          <p:cNvSpPr/>
          <p:nvPr/>
        </p:nvSpPr>
        <p:spPr>
          <a:xfrm>
            <a:off x="4397789" y="622514"/>
            <a:ext cx="40595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ДОБРОТУ И ЧЕСТНОСТЬ</a:t>
            </a:r>
          </a:p>
        </p:txBody>
      </p:sp>
    </p:spTree>
    <p:extLst>
      <p:ext uri="{BB962C8B-B14F-4D97-AF65-F5344CB8AC3E}">
        <p14:creationId xmlns:p14="http://schemas.microsoft.com/office/powerpoint/2010/main" val="253139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18493B-5DC0-4063-BCD6-A9C6A027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C7224D-5799-4945-AA9D-9A6016BB8DFB}"/>
              </a:ext>
            </a:extLst>
          </p:cNvPr>
          <p:cNvSpPr/>
          <p:nvPr/>
        </p:nvSpPr>
        <p:spPr>
          <a:xfrm>
            <a:off x="179512" y="167251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Патриотическое воспитание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 посредством любых видов сказок. Через сказку ребенок может понять законы мира, в котором он родился и живет.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9EF774-7578-4AD2-8871-A08BDFF24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83228"/>
            <a:ext cx="4192654" cy="376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73643-F84B-455C-B6CA-582BF0DD8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07" y="129287"/>
            <a:ext cx="2706500" cy="376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D1C204-4BA0-467C-9A3E-9362A7367A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55" y="3881548"/>
            <a:ext cx="3474132" cy="284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73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26C280-B6E9-49E4-B3CF-17434BB3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84B7F3-B5BA-4DAF-9536-3CE405CC69D3}"/>
              </a:ext>
            </a:extLst>
          </p:cNvPr>
          <p:cNvSpPr/>
          <p:nvPr/>
        </p:nvSpPr>
        <p:spPr>
          <a:xfrm>
            <a:off x="539552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Чтение сказок должно стать доброй традицией, которая поможет создать теплую семейную атмосферу и дома и в детском саду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EBD7B3-5954-4CB1-AB2E-EABEE2C69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27070"/>
            <a:ext cx="5616624" cy="449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483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C50DD0-79E0-431B-854F-4B756FA1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A5BC678-4AE3-4EF4-A518-A3D642CA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254441" cy="3518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6B9F81-4CF5-493C-8560-C5F2A94605B1}"/>
              </a:ext>
            </a:extLst>
          </p:cNvPr>
          <p:cNvSpPr/>
          <p:nvPr/>
        </p:nvSpPr>
        <p:spPr>
          <a:xfrm>
            <a:off x="611560" y="700897"/>
            <a:ext cx="7502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7585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3A6416-AFF1-4AEC-BAA0-4EA525A9D9EF}"/>
              </a:ext>
            </a:extLst>
          </p:cNvPr>
          <p:cNvSpPr/>
          <p:nvPr/>
        </p:nvSpPr>
        <p:spPr>
          <a:xfrm>
            <a:off x="179512" y="374461"/>
            <a:ext cx="4464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передача и распространение педагогического опыта по ознакомлению с русским народным творчеством детей дошкольного возраста и его значение в формировании патриотических качеств у дошкольников.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16504A-ECCD-406E-A98D-F17CE3BB8C57}"/>
              </a:ext>
            </a:extLst>
          </p:cNvPr>
          <p:cNvSpPr/>
          <p:nvPr/>
        </p:nvSpPr>
        <p:spPr>
          <a:xfrm>
            <a:off x="199234" y="2698794"/>
            <a:ext cx="389489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Представить педагогам разнообразные формы и методы работы с дошкольниками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 педагогов мотивацию на использования инновационных технологий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-Активизировать самостоятельную работу воспитателей, дать им возможность заимствовать элементы педагогического опыта.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31AF7C-E2F1-4B11-85FC-5BC26AC00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04024"/>
            <a:ext cx="4182927" cy="557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63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428B58-6B99-44F5-937C-D2A857AA1FBB}"/>
              </a:ext>
            </a:extLst>
          </p:cNvPr>
          <p:cNvSpPr/>
          <p:nvPr/>
        </p:nvSpPr>
        <p:spPr>
          <a:xfrm>
            <a:off x="755576" y="548680"/>
            <a:ext cx="763284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древние времена, когда люди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 были не грамотными 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умели ни читать, ни писать, у них не было книг, телевизоров 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сочиняли, передавали из уст в уста, т.е. сказывали.                 Отсюда и пошло название «сказка».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 много общаясь между собой люди рассказывали разные истории, где-то и от кого-то услышанные, придумывали свои истории, чтобы развеселить друг друга, делились новостями. </a:t>
            </a:r>
          </a:p>
        </p:txBody>
      </p:sp>
      <p:pic>
        <p:nvPicPr>
          <p:cNvPr id="4" name="Picture 5" descr="19aer6b9zmwuojpg">
            <a:extLst>
              <a:ext uri="{FF2B5EF4-FFF2-40B4-BE49-F238E27FC236}">
                <a16:creationId xmlns:a16="http://schemas.microsoft.com/office/drawing/2014/main" id="{59DBE899-0BB0-45E8-8795-F8E135F0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739671" cy="3763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908F91-872C-43C4-8447-F4B3D4333BA2}"/>
              </a:ext>
            </a:extLst>
          </p:cNvPr>
          <p:cNvSpPr/>
          <p:nvPr/>
        </p:nvSpPr>
        <p:spPr>
          <a:xfrm>
            <a:off x="161099" y="368657"/>
            <a:ext cx="864096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русских народных сказок</a:t>
            </a:r>
          </a:p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повторяются определения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слов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уменьшительно – ласкательные </a:t>
            </a: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усилительно-выделительные </a:t>
            </a: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</a:t>
            </a:r>
          </a:p>
          <a:p>
            <a:pPr marL="457200" indent="-457200">
              <a:buFontTx/>
              <a:buChar char="-"/>
            </a:pP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892EBE-F1E0-45FE-B2F6-7BADE5389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89881" y="4075839"/>
            <a:ext cx="3883884" cy="2624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Работа\клипарты\medium_Strelka.png">
            <a:extLst>
              <a:ext uri="{FF2B5EF4-FFF2-40B4-BE49-F238E27FC236}">
                <a16:creationId xmlns:a16="http://schemas.microsoft.com/office/drawing/2014/main" id="{4EDB88FC-98BB-42BA-B03B-962270F95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68" y="1196752"/>
            <a:ext cx="3420344" cy="52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75038E-B6F5-4A14-BEEA-8B29E41B16B5}"/>
              </a:ext>
            </a:extLst>
          </p:cNvPr>
          <p:cNvSpPr/>
          <p:nvPr/>
        </p:nvSpPr>
        <p:spPr>
          <a:xfrm>
            <a:off x="6156176" y="2276872"/>
            <a:ext cx="2645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Кашу кушай,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сказку слушай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0568FD-CE13-4F8E-A257-EAD6375AD634}"/>
              </a:ext>
            </a:extLst>
          </p:cNvPr>
          <p:cNvSpPr/>
          <p:nvPr/>
        </p:nvSpPr>
        <p:spPr>
          <a:xfrm>
            <a:off x="6230451" y="3374005"/>
            <a:ext cx="2285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Умом-разумом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смекай,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AD4FB1-676C-4032-8F5E-09C5766CCB6A}"/>
              </a:ext>
            </a:extLst>
          </p:cNvPr>
          <p:cNvSpPr/>
          <p:nvPr/>
        </p:nvSpPr>
        <p:spPr>
          <a:xfrm>
            <a:off x="6041075" y="4556985"/>
            <a:ext cx="2932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на ус наматывай!</a:t>
            </a:r>
          </a:p>
        </p:txBody>
      </p:sp>
    </p:spTree>
    <p:extLst>
      <p:ext uri="{BB962C8B-B14F-4D97-AF65-F5344CB8AC3E}">
        <p14:creationId xmlns:p14="http://schemas.microsoft.com/office/powerpoint/2010/main" val="317552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707"/>
            <a:ext cx="9191609" cy="689370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635812-B8C2-4623-A028-0E20E15104F5}"/>
              </a:ext>
            </a:extLst>
          </p:cNvPr>
          <p:cNvSpPr/>
          <p:nvPr/>
        </p:nvSpPr>
        <p:spPr>
          <a:xfrm>
            <a:off x="587398" y="91764"/>
            <a:ext cx="801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 русской народной сказки </a:t>
            </a:r>
          </a:p>
        </p:txBody>
      </p:sp>
      <p:pic>
        <p:nvPicPr>
          <p:cNvPr id="4" name="Рисунок 3" descr="http://img-fotki.yandex.ru/get/5810/17308394.46/0_54a87_3249027_XL.jpg">
            <a:hlinkClick r:id="rId3"/>
            <a:extLst>
              <a:ext uri="{FF2B5EF4-FFF2-40B4-BE49-F238E27FC236}">
                <a16:creationId xmlns:a16="http://schemas.microsoft.com/office/drawing/2014/main" id="{1356C367-3FEC-423D-A6B1-011EB492948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857202"/>
            <a:ext cx="2343349" cy="294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bucket - Video and Image Hosting">
            <a:extLst>
              <a:ext uri="{FF2B5EF4-FFF2-40B4-BE49-F238E27FC236}">
                <a16:creationId xmlns:a16="http://schemas.microsoft.com/office/drawing/2014/main" id="{76EB5E8C-88C3-44DF-9DA0-D0DC4868BEF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879" y="4061143"/>
            <a:ext cx="2736304" cy="26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_4d52923c471b7 (532x541, 186Kb)">
            <a:hlinkClick r:id="rId6" tgtFrame="_blank"/>
            <a:extLst>
              <a:ext uri="{FF2B5EF4-FFF2-40B4-BE49-F238E27FC236}">
                <a16:creationId xmlns:a16="http://schemas.microsoft.com/office/drawing/2014/main" id="{BA207CA0-5EFF-456B-829D-40D32ADCB1F8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435" y="981403"/>
            <a:ext cx="2880320" cy="300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pics.livejournal.com/drug_drug/pic/004g9fah/s640x480">
            <a:hlinkClick r:id="rId8"/>
            <a:extLst>
              <a:ext uri="{FF2B5EF4-FFF2-40B4-BE49-F238E27FC236}">
                <a16:creationId xmlns:a16="http://schemas.microsoft.com/office/drawing/2014/main" id="{C840CD11-10FE-4FB1-88FF-68C8C49DB002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6573" y="4286202"/>
            <a:ext cx="3601416" cy="249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3A3E53B-7EF8-4FB4-9B5A-3B3B0816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54" y="857202"/>
            <a:ext cx="263683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8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Наташа\работа\средняя группа\1\55.jpg">
            <a:extLst>
              <a:ext uri="{FF2B5EF4-FFF2-40B4-BE49-F238E27FC236}">
                <a16:creationId xmlns:a16="http://schemas.microsoft.com/office/drawing/2014/main" id="{1A780537-64B7-47AB-9B93-463D427B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024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61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аташа\работа\средняя группа\1\53.jpg">
            <a:extLst>
              <a:ext uri="{FF2B5EF4-FFF2-40B4-BE49-F238E27FC236}">
                <a16:creationId xmlns:a16="http://schemas.microsoft.com/office/drawing/2014/main" id="{8F852FAE-1763-4B68-9D4E-A8C8692F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23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A4500-B49B-4756-9339-360B23F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6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868484-DCEE-4ECF-9A07-334E0418F185}"/>
              </a:ext>
            </a:extLst>
          </p:cNvPr>
          <p:cNvSpPr/>
          <p:nvPr/>
        </p:nvSpPr>
        <p:spPr>
          <a:xfrm>
            <a:off x="406544" y="270962"/>
            <a:ext cx="4669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Поучительный смысл</a:t>
            </a:r>
          </a:p>
          <a:p>
            <a:pPr lvl="0" algn="just"/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русской народной сказки характерен выразительный язык, динамичность сюжета, яркое противопоставление добра и зла.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8CC91A-E0AB-4701-947D-36901BEAA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2" y="476672"/>
            <a:ext cx="3142718" cy="313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6BD1E-763E-46D8-868E-C797D1774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1" y="3338994"/>
            <a:ext cx="4762500" cy="328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ivashka">
            <a:extLst>
              <a:ext uri="{FF2B5EF4-FFF2-40B4-BE49-F238E27FC236}">
                <a16:creationId xmlns:a16="http://schemas.microsoft.com/office/drawing/2014/main" id="{089A7FC0-37E6-424B-BCB9-84EE01CD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81" y="3861048"/>
            <a:ext cx="3647571" cy="273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578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и зло в русских народных сказках»</dc:title>
  <dc:creator>Admin</dc:creator>
  <cp:lastModifiedBy>Надюшенька</cp:lastModifiedBy>
  <cp:revision>61</cp:revision>
  <dcterms:created xsi:type="dcterms:W3CDTF">2013-01-26T11:45:47Z</dcterms:created>
  <dcterms:modified xsi:type="dcterms:W3CDTF">2025-04-07T09:19:37Z</dcterms:modified>
</cp:coreProperties>
</file>