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фон моя семья | Disney characters, Disney princess,  Charac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980728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 smtClean="0">
                <a:solidFill>
                  <a:srgbClr val="C00000"/>
                </a:solidFill>
              </a:rPr>
              <a:t>Проект «Моя семья»</a:t>
            </a:r>
            <a:endParaRPr lang="ru-RU" sz="4000" b="1" u="sng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920" y="2996952"/>
            <a:ext cx="4543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Подготовила воспитатель: Андреева Елена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Александровна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332656"/>
            <a:ext cx="6423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МАДОУ Детский сад комбинированного вида № 4 «Солнышко»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альбомов Я и моя семья (28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3264968" cy="2448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79513" y="306896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Изготовление сердечка для члена своей семьи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76672"/>
            <a:ext cx="3456383" cy="2592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5004048" y="314096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Показ слайдов «Моя семья – моя родословная»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933056"/>
            <a:ext cx="3228456" cy="2421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4211960" y="4509120"/>
            <a:ext cx="3930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Изготовление открытки к Дню матери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альбомов Я и моя семья (28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3516488" cy="2637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40668"/>
            <a:ext cx="3540491" cy="2655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835696" y="3356992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       Чтение книг о семье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933056"/>
            <a:ext cx="3684507" cy="2763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0" y="4293096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Выставка портрета «Любимая   мамочка» 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альбомов Я и моя семья (28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620688"/>
            <a:ext cx="3679957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836712"/>
            <a:ext cx="3204453" cy="2403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187624" y="0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Изготовление семейного древа совместно с родителями 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717031"/>
            <a:ext cx="2448272" cy="2925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971600" y="3933056"/>
            <a:ext cx="3778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Составление рассказа о своей семье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альбомов Я и моя семья (28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1916832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      ПРОЕКТ РЕАЛИЗОВАН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Фоны для альбомов Я и моя семья (28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1844824"/>
            <a:ext cx="8710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Тип проекта</a:t>
            </a:r>
            <a:r>
              <a:rPr lang="ru-RU" sz="2400" dirty="0" smtClean="0">
                <a:solidFill>
                  <a:srgbClr val="C00000"/>
                </a:solidFill>
              </a:rPr>
              <a:t>: </a:t>
            </a:r>
            <a:r>
              <a:rPr lang="ru-RU" sz="2400" dirty="0" err="1" smtClean="0">
                <a:solidFill>
                  <a:srgbClr val="C00000"/>
                </a:solidFill>
              </a:rPr>
              <a:t>исследовательско</a:t>
            </a:r>
            <a:r>
              <a:rPr lang="ru-RU" sz="2400" dirty="0" smtClean="0">
                <a:solidFill>
                  <a:srgbClr val="C00000"/>
                </a:solidFill>
              </a:rPr>
              <a:t> – творческий</a:t>
            </a:r>
          </a:p>
          <a:p>
            <a:r>
              <a:rPr lang="ru-RU" sz="3600" b="1" dirty="0" smtClean="0">
                <a:solidFill>
                  <a:srgbClr val="C00000"/>
                </a:solidFill>
              </a:rPr>
              <a:t>Возраст детей</a:t>
            </a:r>
            <a:r>
              <a:rPr lang="ru-RU" dirty="0" smtClean="0"/>
              <a:t>: </a:t>
            </a:r>
            <a:r>
              <a:rPr lang="ru-RU" sz="2400" dirty="0" smtClean="0">
                <a:solidFill>
                  <a:srgbClr val="C00000"/>
                </a:solidFill>
              </a:rPr>
              <a:t>старший дошкольный возраст</a:t>
            </a:r>
          </a:p>
          <a:p>
            <a:r>
              <a:rPr lang="ru-RU" sz="3600" b="1" dirty="0" smtClean="0">
                <a:solidFill>
                  <a:srgbClr val="C00000"/>
                </a:solidFill>
              </a:rPr>
              <a:t>Участники проекта: </a:t>
            </a:r>
            <a:r>
              <a:rPr lang="ru-RU" sz="2400" dirty="0" smtClean="0">
                <a:solidFill>
                  <a:srgbClr val="C00000"/>
                </a:solidFill>
              </a:rPr>
              <a:t>воспитатели, дети, родители</a:t>
            </a:r>
          </a:p>
          <a:p>
            <a:r>
              <a:rPr lang="ru-RU" sz="3600" b="1" dirty="0" smtClean="0">
                <a:solidFill>
                  <a:srgbClr val="C00000"/>
                </a:solidFill>
              </a:rPr>
              <a:t>Продолжительность: </a:t>
            </a:r>
            <a:r>
              <a:rPr lang="ru-RU" sz="2400" dirty="0" smtClean="0">
                <a:solidFill>
                  <a:srgbClr val="C00000"/>
                </a:solidFill>
              </a:rPr>
              <a:t>краткосрочный ноябрь 2017 год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404664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               </a:t>
            </a:r>
            <a:r>
              <a:rPr lang="ru-RU" sz="4000" b="1" u="sng" dirty="0" smtClean="0">
                <a:solidFill>
                  <a:srgbClr val="C00000"/>
                </a:solidFill>
              </a:rPr>
              <a:t>Моя семья</a:t>
            </a:r>
            <a:endParaRPr lang="ru-RU" sz="4000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альбомов Я и моя семья (28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730335"/>
            <a:ext cx="91440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Batang"/>
                <a:cs typeface="Times New Roman" pitchFamily="18" charset="0"/>
              </a:rPr>
              <a:t>                                                 Актуальность:</a:t>
            </a:r>
            <a:r>
              <a:rPr kumimoji="0" lang="ru-RU" altLang="ko-KR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Batang"/>
                <a:cs typeface="Times New Roman" pitchFamily="18" charset="0"/>
              </a:rPr>
              <a:t> </a:t>
            </a:r>
            <a:endParaRPr kumimoji="0" lang="ru-RU" altLang="ko-KR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Batang"/>
                <a:cs typeface="Times New Roman" pitchFamily="18" charset="0"/>
              </a:rPr>
              <a:t> </a:t>
            </a:r>
            <a:endParaRPr kumimoji="0" lang="ru-RU" alt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6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rPr>
              <a:t>Углубить представления детей о семье, родственных отношениях. Приучить активно, выражать в поступках и действиях доброе отношение к близким людям. Содержание нравственного воспитания дошкольников включают в себя решение множества задач, в том числе и воспитание любви к Родине, семье, уважительного отношения к своим родителям. Для ребенка семья – это место его рождения и основная среда развития. Она определяет очень многое в жизни ребенка. В прошлом каждой семьи можно найти много интересного и полезного. Семейная история – это родословная. Родословная – слово о роде. Род – все родственники, которые имеют общего предка. Все родственники могут быть занесены в специальную таблицу, которая носит название «генеалогическая таблица», или «генеалогическое древо».</a:t>
            </a:r>
            <a:endParaRPr kumimoji="0" lang="ru-RU" altLang="ko-KR" sz="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6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rPr>
              <a:t>Генеалогия – наука о родословной человека. Знать свое генеалогическое дерево всегда считалось необходимым для развития, ведь человек без прошлого не имеет будущего.</a:t>
            </a:r>
            <a:endParaRPr kumimoji="0" lang="ru-RU" altLang="ko-KR" sz="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6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rPr>
              <a:t>Генеалогическое древо являлось и является одной из самых ценных реликвий в семье – ничто не может быть ценнее памяти о своем роде, о тех, от кого мы произошли.</a:t>
            </a: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альбомов Я и моя семья (28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9632" y="18864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             Новизна проекта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948577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Заключается в использовании информационных компьютерных технологий.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Основным фактом, обеспечивающим эффективность воспитательного процесса, является личностная включенность детей и родителей.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Создание единого образовательного пространства по теме проекта в семье и ДОУ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Систематизация имеющегося опыта по теме проекта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3140968"/>
            <a:ext cx="395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Проблема проекта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3685024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Детей необходимо приобщать к семейным традициям и обычаям, повышать интерес к ценностям семьи, но содержание работы в ДОУ не обеспечивает решения поставленной задачи в полной мере. Не многие дети знают историю создания своей  семьи, свою родословную. Малоразвито чувство гордости за свою семью.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альбомов Я и моя семья (28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            Цель проекта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610838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Систематизация знаний ребенка о своей родословной;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установить более тесную связь во взаимоотношениях взрослого и ребенка;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развивать интерес к истории своей семьи, семейным традициям.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Воспитывать любовь и уважение к семье, как к людям, которые живут вместе, любят друг друга и заботятся о родных и близких.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220486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       Задачи проекта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3008718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Продолжать знакомить детей о родословной своей семьи.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Создать генеалогическое древо семьи.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Учить детей составлять рассказ о своей семье, о родственниках. Воспитывать гордость за принадлежность к своему роду, желание стать продолжателем лучших качеств своих родственников.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Воспитывать любовь и уважение к членам своей семьи. Укреплять детско-родительские отношения.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альбомов Я и моя семья (28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332656"/>
            <a:ext cx="635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Этапы реализации проекта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052736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C00000"/>
                </a:solidFill>
              </a:rPr>
              <a:t>Подготовительный этап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C00000"/>
                </a:solidFill>
              </a:rPr>
              <a:t>Основной этап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C00000"/>
                </a:solidFill>
              </a:rPr>
              <a:t>Заключительный этап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2420888"/>
            <a:ext cx="4961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Подготовительный этап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3114411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rPr>
              <a:t>Здесь были определены цель и основные задачи проекта. Определено содержание проекта, разработано перспективное планирование по работе с детьми, составлен план взаимодействия с родителями, определены участники проекта. Итогом 1 этапа стало ознакомление участников проекта с планом, задачами и целями предстоящего мероприятия, сбор информации о генеалогическом древе.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альбомов Я и моя семья (28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0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              Основной этап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802181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Задача этапа: создание экологической среды в группе,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Привлечение родителей к предстоящей творческой работе в инновационном режиме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Проведение мероприятий в группах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3" y="2132856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Перспективный план реализации проекта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2834640"/>
          <a:ext cx="8712968" cy="3970987"/>
        </p:xfrm>
        <a:graphic>
          <a:graphicData uri="http://schemas.openxmlformats.org/drawingml/2006/table">
            <a:tbl>
              <a:tblPr/>
              <a:tblGrid>
                <a:gridCol w="363129"/>
                <a:gridCol w="3309279"/>
                <a:gridCol w="1584176"/>
                <a:gridCol w="3456384"/>
              </a:tblGrid>
              <a:tr h="1753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Мероприятие</a:t>
                      </a: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       Дата</a:t>
                      </a: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Участники проекта</a:t>
                      </a: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</a:t>
                      </a:r>
                      <a:endParaRPr lang="ru-RU" sz="9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Чтение произведений о семье: «Синенький цветочек для мамы»,</a:t>
                      </a:r>
                      <a:r>
                        <a:rPr lang="ru-RU" sz="1000" dirty="0">
                          <a:solidFill>
                            <a:srgbClr val="C00000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ru-RU" sz="1200" i="1" dirty="0">
                          <a:solidFill>
                            <a:srgbClr val="C00000"/>
                          </a:solidFill>
                          <a:latin typeface="+mn-lt"/>
                          <a:cs typeface="Times New Roman"/>
                        </a:rPr>
                        <a:t>«Моя бабушка», С. </a:t>
                      </a:r>
                      <a:r>
                        <a:rPr lang="ru-RU" sz="1200" i="1" dirty="0" err="1">
                          <a:solidFill>
                            <a:srgbClr val="C00000"/>
                          </a:solidFill>
                          <a:latin typeface="+mn-lt"/>
                          <a:cs typeface="Times New Roman"/>
                        </a:rPr>
                        <a:t>Капутикян</a:t>
                      </a:r>
                      <a:r>
                        <a:rPr lang="ru-RU" sz="1200" i="1" dirty="0">
                          <a:solidFill>
                            <a:srgbClr val="C00000"/>
                          </a:solidFill>
                          <a:latin typeface="+mn-lt"/>
                          <a:cs typeface="Times New Roman"/>
                        </a:rPr>
                        <a:t>; «Мой дедушка» Р. Гамзатов «О мальчиках и девочках» С. Маршак; «Вместе тесно, врозь скучно», «Косточка» К. Ушинский.</a:t>
                      </a:r>
                      <a:r>
                        <a:rPr lang="ru-RU" sz="1000" dirty="0">
                          <a:solidFill>
                            <a:srgbClr val="C00000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endParaRPr lang="ru-RU" sz="800" dirty="0">
                        <a:solidFill>
                          <a:srgbClr val="C00000"/>
                        </a:solidFill>
                        <a:latin typeface="+mn-lt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              </a:t>
                      </a: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        ноябрь         </a:t>
                      </a: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Воспитатели, дети</a:t>
                      </a: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Просмотр мультфильмов о семье: «Мешок яблок», «Мама для мамонтенка»                   </a:t>
                      </a: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ноябрь </a:t>
                      </a: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Воспитатели, дети</a:t>
                      </a: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3</a:t>
                      </a:r>
                      <a:endParaRPr lang="ru-RU" sz="9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Рассматривание картины Ф. Решетникова «Опять двойка»                   </a:t>
                      </a:r>
                      <a:endParaRPr lang="ru-RU" sz="9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ноябрь </a:t>
                      </a:r>
                      <a:endParaRPr lang="ru-RU" sz="9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Воспитатели, дети</a:t>
                      </a: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Занятие с детьми на тему «Моя семья- моя родословная»                   </a:t>
                      </a:r>
                      <a:endParaRPr lang="ru-RU" sz="9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ноябрь </a:t>
                      </a:r>
                      <a:endParaRPr lang="ru-RU" sz="9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Воспитатели, дети</a:t>
                      </a: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Показ слад- шоу «Моя семья – моя родословная»                 </a:t>
                      </a:r>
                      <a:endParaRPr lang="ru-RU" sz="9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ноябрь </a:t>
                      </a:r>
                      <a:endParaRPr lang="ru-RU" sz="9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Воспитатели, дети</a:t>
                      </a: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2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200" i="1" dirty="0">
                          <a:solidFill>
                            <a:srgbClr val="C00000"/>
                          </a:solidFill>
                          <a:latin typeface="+mn-lt"/>
                          <a:cs typeface="Times New Roman"/>
                        </a:rPr>
                        <a:t>Проводились беседы с детьми на темы: «Любимый отдых членов семьи», «Имена, отчества, фамилии», «Наш домашний праздник», «Мои бабушка и дедушка», «Работа моих родителей»,  </a:t>
                      </a:r>
                      <a:endParaRPr lang="ru-RU" sz="800" dirty="0">
                        <a:solidFill>
                          <a:srgbClr val="C00000"/>
                        </a:solidFill>
                        <a:latin typeface="+mn-lt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           </a:t>
                      </a: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</a:t>
                      </a:r>
                      <a:endParaRPr lang="ru-RU" sz="9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       ноябрь </a:t>
                      </a:r>
                      <a:endParaRPr lang="ru-RU" sz="9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</a:t>
                      </a: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Воспитатели, дети</a:t>
                      </a:r>
                      <a:endParaRPr lang="ru-RU" sz="9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альбомов Я и моя семья (28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2" y="620688"/>
          <a:ext cx="8640960" cy="4775408"/>
        </p:xfrm>
        <a:graphic>
          <a:graphicData uri="http://schemas.openxmlformats.org/drawingml/2006/table">
            <a:tbl>
              <a:tblPr/>
              <a:tblGrid>
                <a:gridCol w="363129"/>
                <a:gridCol w="2913254"/>
                <a:gridCol w="1295389"/>
                <a:gridCol w="4069188"/>
              </a:tblGrid>
              <a:tr h="1008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Выставка портрета «Любимая   мамочка»               </a:t>
                      </a:r>
                      <a:endParaRPr lang="ru-RU" sz="16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ноябрь </a:t>
                      </a:r>
                      <a:endParaRPr lang="ru-RU" sz="16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Воспитатели, дети</a:t>
                      </a:r>
                      <a:endParaRPr lang="ru-RU" sz="16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Подготовка к концерту посвященному «Дню матери»                 </a:t>
                      </a:r>
                      <a:endParaRPr lang="ru-RU" sz="16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ноябрь </a:t>
                      </a:r>
                      <a:endParaRPr lang="ru-RU" sz="16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Воспитатели, дети</a:t>
                      </a:r>
                      <a:endParaRPr lang="ru-RU" sz="16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9.</a:t>
                      </a:r>
                      <a:endParaRPr lang="ru-RU" sz="16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i="1" dirty="0">
                          <a:solidFill>
                            <a:srgbClr val="C00000"/>
                          </a:solidFill>
                          <a:latin typeface="+mn-lt"/>
                          <a:cs typeface="Times New Roman"/>
                        </a:rPr>
                        <a:t>Взаимодействие с семьей: Папка-передвижка «Искусство быть родителем». Консультация «Наказание и поощрение», «Что такое генеалогическое древо?».  </a:t>
                      </a:r>
                      <a:endParaRPr lang="ru-RU" sz="1600" dirty="0">
                        <a:solidFill>
                          <a:srgbClr val="C00000"/>
                        </a:solidFill>
                        <a:latin typeface="+mn-lt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              </a:t>
                      </a:r>
                      <a:endParaRPr lang="ru-RU" sz="16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   ноябрь </a:t>
                      </a:r>
                      <a:endParaRPr lang="ru-RU" sz="16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   Воспитатели,        родители</a:t>
                      </a:r>
                      <a:endParaRPr lang="ru-RU" sz="16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 Создание генеалогического древа детей старшей группы и составление рассказа                </a:t>
                      </a:r>
                      <a:endParaRPr lang="ru-RU" sz="16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ноябрь </a:t>
                      </a:r>
                      <a:endParaRPr lang="ru-RU" sz="160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родители, дети</a:t>
                      </a:r>
                      <a:endParaRPr lang="ru-RU" sz="1600" dirty="0">
                        <a:solidFill>
                          <a:srgbClr val="C00000"/>
                        </a:solidFill>
                        <a:latin typeface="+mn-lt"/>
                        <a:ea typeface="Batang"/>
                        <a:cs typeface="Times New Roman"/>
                      </a:endParaRPr>
                    </a:p>
                  </a:txBody>
                  <a:tcPr marL="49331" marR="4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альбомов Я и моя семья (28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116632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          Заключительный этап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866639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Оформление результата проекта «Моя семья» в виде презентации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Подведение итогов,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 Оформление выставки генеалогических древ детей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Фото отчет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2132856"/>
            <a:ext cx="5729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Предполагаемый результат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2732222"/>
            <a:ext cx="9144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Batang"/>
                <a:cs typeface="Times New Roman" pitchFamily="18" charset="0"/>
              </a:rPr>
              <a:t>В результате работы над проектом дети расширили представление о своей семье, о нравственном отношении к семейным традициям.</a:t>
            </a:r>
            <a:endParaRPr kumimoji="0" lang="ru-RU" altLang="ko-KR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Сформировали представление о мире семьи, как о людях живущих вместе и любящих друг друга. Познакомились с понятиями род, родственники, генеалогическое древо. Так же в ходе проекта развивались творческие и исследовательские способности детей. </a:t>
            </a:r>
            <a:endParaRPr kumimoji="0" lang="ru-RU" altLang="ko-KR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Дети приобрели навыки поиска и сбора информации, приобрели умения анализировать и презентовать свои работы.  Все это способствовало развитию доброжелательности, понимания, взаимопомощи, а так же повышению интереса к истории происхождения своей семьи.</a:t>
            </a:r>
            <a:endParaRPr kumimoji="0" lang="ru-RU" altLang="ko-KR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967</Words>
  <Application>Microsoft Office PowerPoint</Application>
  <PresentationFormat>Экран (4:3)</PresentationFormat>
  <Paragraphs>113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 Андреев</dc:creator>
  <cp:lastModifiedBy>kaktu</cp:lastModifiedBy>
  <cp:revision>21</cp:revision>
  <dcterms:created xsi:type="dcterms:W3CDTF">2021-04-14T08:22:44Z</dcterms:created>
  <dcterms:modified xsi:type="dcterms:W3CDTF">2021-04-14T11:45:58Z</dcterms:modified>
</cp:coreProperties>
</file>