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1" r:id="rId2"/>
    <p:sldId id="256" r:id="rId3"/>
    <p:sldId id="280" r:id="rId4"/>
    <p:sldId id="279" r:id="rId5"/>
    <p:sldId id="278" r:id="rId6"/>
    <p:sldId id="277" r:id="rId7"/>
    <p:sldId id="276" r:id="rId8"/>
    <p:sldId id="275" r:id="rId9"/>
    <p:sldId id="274" r:id="rId10"/>
    <p:sldId id="273" r:id="rId11"/>
    <p:sldId id="27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50237-A911-4CB9-BF48-9EFFA2592DF1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2E992-1CCF-4B87-A784-2A05C460E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48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2E992-1CCF-4B87-A784-2A05C460EDD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836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74678-D2D8-43A9-9C9E-FABEF6BDA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C4D118-C7EC-43CB-BC5B-C34C3DC352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D616E6-A2B2-48F6-BE81-1321005E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C03-2F00-482E-9225-8EEAC6523E3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7EDBB4-ABBB-49B7-99D8-157FAA450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7E18B0-A7DD-442E-908F-5E81669EF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2A3E-0412-4BCE-AB60-6AFBC85FB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193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A447A-88C7-478E-8753-882610D8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5E183D-6655-440C-A8D5-12775A4C2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FC2C16-4436-47D8-B5A1-CB63B395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C03-2F00-482E-9225-8EEAC6523E3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1A5077-5A9C-429D-BC42-040395D1F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47290D-4FB5-4DF6-A2D5-F78AC7618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2A3E-0412-4BCE-AB60-6AFBC85FB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905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6CAEE8-6193-4813-8414-49227DB40D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34AA9B-5A55-43C0-89C5-3BCEA629F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1CA2C4-1864-4B5C-AEB4-23F6B6770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C03-2F00-482E-9225-8EEAC6523E3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4FDB1-D33B-4BC9-9051-9864F84F2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E23E76-ABD4-425B-846B-38A0E4AEF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2A3E-0412-4BCE-AB60-6AFBC85FB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546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8CA5B-6D22-4C99-87F1-5B21EF13E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63398F-F9FC-4FB1-93E4-C207682B8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15715A-D8AD-456C-B13E-E4E9A2855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C03-2F00-482E-9225-8EEAC6523E3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05A06C-D18F-4619-90D2-2712ACC0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66F4B-8CFE-4DA5-A0E4-14678620A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2A3E-0412-4BCE-AB60-6AFBC85FB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577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EC207-7DCB-4497-8949-15D88702C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A8EB05-189F-4D7B-902D-6BE098BDD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585DB7-52AA-4863-A51F-31B7A250A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C03-2F00-482E-9225-8EEAC6523E3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7D13D7-BCD3-4A25-A4BC-F934F8F8D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8FA25D-3BA7-4F4C-84E8-A0731ECCB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2A3E-0412-4BCE-AB60-6AFBC85FB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534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1393F-FE24-4813-9846-5A096BA0A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D3EFDA-7CEF-48DE-AE43-C6DE92839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4E69FB-AE43-40AB-B5AD-CA91DA292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73EB3E-A005-4263-BCD4-96990C1A3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C03-2F00-482E-9225-8EEAC6523E3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BE3064-4D39-4E2C-B274-D68BA859F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0BD61C-651A-4EB7-822E-C657A161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2A3E-0412-4BCE-AB60-6AFBC85FB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60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24342-9DC9-483D-B6C1-2A0D1ECB0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E7E648-4B6F-4400-8B29-0664033DF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A7B530-221B-4D02-ABA4-A0F4C31A3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E7460-7376-45C6-BA55-27E691670C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2D8AB5-7EC3-4AF3-9708-11AB51D6C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AE5ECC-8936-401E-9EB5-68DAE79F1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C03-2F00-482E-9225-8EEAC6523E3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2C6E09-B151-4F67-878A-E39BE5FD1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0F1B65-C0FB-454B-97B4-C8D068A34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2A3E-0412-4BCE-AB60-6AFBC85FB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68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104D9-1BB1-454E-B0C9-718B31DD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17B50D-C58A-48ED-8D3B-F186336C5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C03-2F00-482E-9225-8EEAC6523E3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F0BEEC-65D9-4822-A813-DF248E0E6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4FE9DF-7942-4A62-8F96-ED2B55D36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2A3E-0412-4BCE-AB60-6AFBC85FB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76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AAD853-7415-4D69-8096-695DAA7B1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C03-2F00-482E-9225-8EEAC6523E3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FA343F-DDFC-4A61-9E1D-193280085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1BA05A-F466-42F3-9B6D-F9F9D69E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2A3E-0412-4BCE-AB60-6AFBC85FB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863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35D4F-39EA-4192-8EB0-5495EBEF7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DA421-775F-42C7-BD85-C5B317D66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28A999-29A3-4F3B-AA1A-CCD4C57CF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89AA99-314D-43C0-AF6D-44FDEB770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C03-2F00-482E-9225-8EEAC6523E3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D03832-4FE3-446E-91ED-81432F547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2BD0A7-02CF-4616-BE39-66F579BE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2A3E-0412-4BCE-AB60-6AFBC85FB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858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2CFA0-B1CB-4F7F-B53A-01435B251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D4E6D7-78F9-4B8F-A417-2A324A692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3F1E91-CD9F-4AF1-B617-807D45BAE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7E3345-7D51-42A4-88D8-A3496F77B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C03-2F00-482E-9225-8EEAC6523E3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0CD803-AE07-4114-A008-35DC3607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FC02C8-75AF-4139-8912-76AD85FDC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2A3E-0412-4BCE-AB60-6AFBC85FB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36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F7433-3061-44C1-8DD0-A2B448C5F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9DEAC6-F57F-4F6C-8308-9CC065D0D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472B7-457D-40EB-A5EC-E2FAB134B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FFC03-2F00-482E-9225-8EEAC6523E3C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92B576-D781-49E4-B514-5ECEAC041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66EB1-4AC4-4578-8C29-4DD48E89D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82A3E-0412-4BCE-AB60-6AFBC85FB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51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5.jpeg"/><Relationship Id="rId5" Type="http://schemas.openxmlformats.org/officeDocument/2006/relationships/image" Target="../media/image20.jpe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90838F6-1BCA-463C-9709-FCDEEDA7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8"/>
            <a:ext cx="12192000" cy="61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BDE1F2-0735-4A35-9C6B-78FEC573CEBE}"/>
              </a:ext>
            </a:extLst>
          </p:cNvPr>
          <p:cNvSpPr txBox="1"/>
          <p:nvPr/>
        </p:nvSpPr>
        <p:spPr>
          <a:xfrm>
            <a:off x="1008668" y="1357460"/>
            <a:ext cx="1040199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Проект по познавательному развитию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в группе раннего возраста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№1 «Клубничка»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«Лук-наш друг»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                                                                 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                                                                             Подготовила воспитатель </a:t>
            </a:r>
            <a:r>
              <a:rPr lang="en-US" sz="2000" b="1" dirty="0">
                <a:solidFill>
                  <a:srgbClr val="002060"/>
                </a:solidFill>
              </a:rPr>
              <a:t>I </a:t>
            </a:r>
            <a:r>
              <a:rPr lang="ru-RU" sz="2000" b="1" dirty="0" err="1">
                <a:solidFill>
                  <a:srgbClr val="002060"/>
                </a:solidFill>
              </a:rPr>
              <a:t>к.к</a:t>
            </a:r>
            <a:r>
              <a:rPr lang="ru-RU" sz="2000" b="1" dirty="0">
                <a:solidFill>
                  <a:srgbClr val="002060"/>
                </a:solidFill>
              </a:rPr>
              <a:t>. Андреева Е.А.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2025 год</a:t>
            </a:r>
          </a:p>
        </p:txBody>
      </p:sp>
    </p:spTree>
    <p:extLst>
      <p:ext uri="{BB962C8B-B14F-4D97-AF65-F5344CB8AC3E}">
        <p14:creationId xmlns:p14="http://schemas.microsoft.com/office/powerpoint/2010/main" val="3081101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90838F6-1BCA-463C-9709-FCDEEDA7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87" y="506075"/>
            <a:ext cx="12192000" cy="61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Человеческое лицо, одежда, в помещении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FD88A0AC-59EF-4A5D-BB30-33339744A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028" y="1137543"/>
            <a:ext cx="2153596" cy="1615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 выглядит как Человеческое лицо, одежда, человек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D2C9C712-630D-4F02-A36F-B45135DD7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3050" y="3773597"/>
            <a:ext cx="2153599" cy="1615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выглядит как человек, одежда, Человеческое лицо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4A0F42C5-6F88-46E6-AFEA-01205E6CB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0362" y="1036517"/>
            <a:ext cx="2422997" cy="1817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 выглядит как одежда, ребенок, начинающий ходить, человек, игра&#10;&#10;Автоматически созданное описание">
            <a:extLst>
              <a:ext uri="{FF2B5EF4-FFF2-40B4-BE49-F238E27FC236}">
                <a16:creationId xmlns:a16="http://schemas.microsoft.com/office/drawing/2014/main" id="{894F3563-ACA1-4060-8F56-7DE87289E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27" y="3511685"/>
            <a:ext cx="3119357" cy="2339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 выглядит как одежда, человек, Человеческое лицо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49353C78-AFEE-4DB2-BC1F-00FBD86607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399" y="1174734"/>
            <a:ext cx="2224391" cy="1668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 выглядит как человек, в помещении, одежда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C67FF8BA-7553-4B5F-8705-0763B45C70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425" y="826850"/>
            <a:ext cx="2386519" cy="1789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Изображение выглядит как человек, одежда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1B6F7A5-68E3-4333-AA1D-FC525DF3F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2" y="3511685"/>
            <a:ext cx="2314172" cy="1735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Изображение выглядит как человек, еда, блюдо, стол&#10;&#10;Автоматически созданное описание">
            <a:extLst>
              <a:ext uri="{FF2B5EF4-FFF2-40B4-BE49-F238E27FC236}">
                <a16:creationId xmlns:a16="http://schemas.microsoft.com/office/drawing/2014/main" id="{A01D4508-B719-433A-9ECE-9A84F23ADE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90" y="3418491"/>
            <a:ext cx="2154116" cy="1615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Изображение выглядит как человек, еда, посуд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82C76133-E591-4078-8770-043E50F6B2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71" y="733642"/>
            <a:ext cx="2871463" cy="215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9741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90838F6-1BCA-463C-9709-FCDEEDA7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8"/>
            <a:ext cx="12192000" cy="61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56F5C7-7B1F-47C9-B20D-08A99A9EEA6D}"/>
              </a:ext>
            </a:extLst>
          </p:cNvPr>
          <p:cNvSpPr txBox="1"/>
          <p:nvPr/>
        </p:nvSpPr>
        <p:spPr>
          <a:xfrm>
            <a:off x="2752627" y="2101174"/>
            <a:ext cx="7988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6">
                    <a:lumMod val="50000"/>
                  </a:schemeClr>
                </a:solidFill>
              </a:rPr>
              <a:t>Проект реализован</a:t>
            </a:r>
          </a:p>
        </p:txBody>
      </p:sp>
    </p:spTree>
    <p:extLst>
      <p:ext uri="{BB962C8B-B14F-4D97-AF65-F5344CB8AC3E}">
        <p14:creationId xmlns:p14="http://schemas.microsoft.com/office/powerpoint/2010/main" val="104434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90838F6-1BCA-463C-9709-FCDEEDA7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8"/>
            <a:ext cx="12192000" cy="61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FDB0970-F5DA-4E33-B848-6453AB92B128}"/>
              </a:ext>
            </a:extLst>
          </p:cNvPr>
          <p:cNvSpPr/>
          <p:nvPr/>
        </p:nvSpPr>
        <p:spPr>
          <a:xfrm>
            <a:off x="1140643" y="1499498"/>
            <a:ext cx="10558021" cy="3443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u="sng" dirty="0">
                <a:solidFill>
                  <a:srgbClr val="00B050"/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Паспорт проекта: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Тема: 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«Лук – наш друг»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Автор проекта: 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Андреева Елена Александровна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Вид проекта: 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познавательно-исследовательский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 характеру координации: 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открытый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 количеству участников: 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групповой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Участники проекта: 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группы раннего возраста, воспитатели , родители.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Срок проекта: 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средней продолжительности (март-апрель 2025г)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0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90838F6-1BCA-463C-9709-FCDEEDA7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8"/>
            <a:ext cx="12192000" cy="61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71DDD5-D5C7-44F5-87B0-D4E688FEAC88}"/>
              </a:ext>
            </a:extLst>
          </p:cNvPr>
          <p:cNvSpPr/>
          <p:nvPr/>
        </p:nvSpPr>
        <p:spPr>
          <a:xfrm>
            <a:off x="1253765" y="1928590"/>
            <a:ext cx="956820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>
              <a:lnSpc>
                <a:spcPct val="150000"/>
              </a:lnSpc>
              <a:spcBef>
                <a:spcPts val="375"/>
              </a:spcBef>
            </a:pPr>
            <a:r>
              <a:rPr lang="ru-RU" sz="2400" b="1" u="sng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Дети дошкольного возраста в недостаточной степени имеют представления о растениях, о том, где они растут, о необходимых условиях их роста, их интерес к познавательно-исследовательской деятельности недостаточно развит.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u="sng" spc="1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spc="1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pc="1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711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90838F6-1BCA-463C-9709-FCDEEDA7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8"/>
            <a:ext cx="12192000" cy="61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6B8E3A-5B98-4A47-B25E-714319EC7686}"/>
              </a:ext>
            </a:extLst>
          </p:cNvPr>
          <p:cNvSpPr/>
          <p:nvPr/>
        </p:nvSpPr>
        <p:spPr>
          <a:xfrm>
            <a:off x="707011" y="735291"/>
            <a:ext cx="10558020" cy="438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400" b="1" u="sng" spc="1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 проекта:</a:t>
            </a:r>
            <a:r>
              <a:rPr lang="ru-RU" sz="1400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1400" spc="10" dirty="0">
                <a:latin typeface="Times New Roman" panose="02020603050405020304" pitchFamily="18" charset="0"/>
                <a:ea typeface="Calibri" panose="020F0502020204030204" pitchFamily="34" charset="0"/>
              </a:rPr>
              <a:t>Формирование у детей интереса к исследовательской деятельности по выращиванию растений в комнатных условиях.   </a:t>
            </a:r>
            <a:endParaRPr lang="ru-RU" sz="1600" spc="1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u="sng" spc="1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Задачи проекта:</a:t>
            </a:r>
            <a:endParaRPr lang="ru-RU" sz="1600" spc="1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детей:</a:t>
            </a:r>
            <a:endParaRPr lang="ru-RU" sz="1400" b="1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Учить детей ежедневно ухаживать за луком в комнатных условиях;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Расширять знания детей об особенностях строения и условиях роста растений;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Учить фиксировать представление детей об изменениях роста луковиц в стакане воды и в контейнере с почвой;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Учить бережно относиться  к природе;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Учить выполнять индивидуальные и коллективные поручения;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представление детей о необходимости света, тепла, влаги почвы для роста луковиц;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Научить детей видеть результат своего труда;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партнерские взаимоотношения между педагогами, детьми и родителями;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родителей:</a:t>
            </a:r>
            <a:r>
              <a:rPr lang="ru-RU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партнерские отношения между воспитателем и родителями, принимать активное участие в работе над проектом, выполнять все задания.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688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90838F6-1BCA-463C-9709-FCDEEDA7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8"/>
            <a:ext cx="12192000" cy="61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2EAEE9-6E4C-435E-BB0C-5DA707CBB176}"/>
              </a:ext>
            </a:extLst>
          </p:cNvPr>
          <p:cNvSpPr/>
          <p:nvPr/>
        </p:nvSpPr>
        <p:spPr>
          <a:xfrm>
            <a:off x="216816" y="857838"/>
            <a:ext cx="11123630" cy="43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Актуальность проекта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Дошкольный возраст – самый ценный этап в развитии экологической культуры человека. В этот период закладываются основы личности, в том числе позитивное отношение к природе, окружающему миру. В этом возрасте ребенок начинает выделять себя из окружающей среды, развивается эмоционально-ценностное отношение к окружающему миру, формируются основы нравственно-экологических позиций личности, которые проявляются во взаимодействиях ребенка с природой, в осознании неразрывности с ней. Детский сад является первым звеном системы непрерывного экологического образования. Чрезвычайно большие возможности для воспитания дошкольников открывает природа. Исследовательская работа – один из важнейших компонентов инновационной педагогической практики основанный на наблюдениях.</a:t>
            </a:r>
            <a:r>
              <a:rPr lang="ru-RU" sz="1400" spc="10" dirty="0"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1400" spc="10" dirty="0">
                <a:latin typeface="Times New Roman" panose="02020603050405020304" pitchFamily="18" charset="0"/>
                <a:ea typeface="Calibri" panose="020F0502020204030204" pitchFamily="34" charset="0"/>
              </a:rPr>
              <a:t>Многие родители, имеющие свои огороды (дачи), не подозревают, что зеленое царство начнет вызывать огромный интерес ребенка, если взрослые научат наблюдать за растением, видеть в зеленом ростке особое живое существо, жизнь которого целиком зависит от того, получает он уход или нет. Только с помощью взрослых дошкольник может понять, что жизнь растения зависит от наличия тепла, света и хорошей почвы, научится отличать здоровое и сильное растение от слабого, хилого, требующего «лечения». Научившись понимать состояние растений, ребенок будет сочувствовать и ухаживать. </a:t>
            </a:r>
            <a:endParaRPr lang="ru-RU" sz="1600" spc="1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spc="10" dirty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endParaRPr lang="ru-RU" sz="1600" spc="1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269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90838F6-1BCA-463C-9709-FCDEEDA7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" y="370681"/>
            <a:ext cx="12192000" cy="61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8CA1E64-1AF7-4024-86C6-91845695AED0}"/>
              </a:ext>
            </a:extLst>
          </p:cNvPr>
          <p:cNvSpPr/>
          <p:nvPr/>
        </p:nvSpPr>
        <p:spPr>
          <a:xfrm>
            <a:off x="612743" y="641024"/>
            <a:ext cx="10803118" cy="4875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200" b="1" u="sng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Подготовительный этап: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spc="10" dirty="0">
                <a:latin typeface="Times New Roman" panose="02020603050405020304" pitchFamily="18" charset="0"/>
                <a:ea typeface="Calibri" panose="020F0502020204030204" pitchFamily="34" charset="0"/>
              </a:rPr>
              <a:t>1. Составление плана работы над проектом.</a:t>
            </a:r>
            <a:endParaRPr lang="ru-RU" sz="1600" spc="1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spc="10" dirty="0">
                <a:latin typeface="Times New Roman" panose="02020603050405020304" pitchFamily="18" charset="0"/>
                <a:ea typeface="Calibri" panose="020F0502020204030204" pitchFamily="34" charset="0"/>
              </a:rPr>
              <a:t>2.Сбор материала необходимого для реализации проекта.</a:t>
            </a:r>
            <a:endParaRPr lang="ru-RU" sz="1600" spc="1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spc="10" dirty="0">
                <a:latin typeface="Times New Roman" panose="02020603050405020304" pitchFamily="18" charset="0"/>
                <a:ea typeface="Calibri" panose="020F0502020204030204" pitchFamily="34" charset="0"/>
              </a:rPr>
              <a:t>3.Организация предметно – развивающей среды по теме проекта.</a:t>
            </a:r>
            <a:endParaRPr lang="ru-RU" sz="1600" spc="1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spc="10" dirty="0">
                <a:latin typeface="Times New Roman" panose="02020603050405020304" pitchFamily="18" charset="0"/>
                <a:ea typeface="Calibri" panose="020F0502020204030204" pitchFamily="34" charset="0"/>
              </a:rPr>
              <a:t>4. Подбор игр и пособий:</a:t>
            </a:r>
            <a:endParaRPr lang="ru-RU" sz="1600" spc="1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spc="10" dirty="0">
                <a:latin typeface="Times New Roman" panose="02020603050405020304" pitchFamily="18" charset="0"/>
                <a:ea typeface="Calibri" panose="020F0502020204030204" pitchFamily="34" charset="0"/>
              </a:rPr>
              <a:t>-Дидактические игры: «Чудесный мешочек».</a:t>
            </a:r>
            <a:endParaRPr lang="ru-RU" sz="1600" spc="1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spc="10" dirty="0">
                <a:latin typeface="Times New Roman" panose="02020603050405020304" pitchFamily="18" charset="0"/>
                <a:ea typeface="Calibri" panose="020F0502020204030204" pitchFamily="34" charset="0"/>
              </a:rPr>
              <a:t>- Настольные игры: «Разрезные картинки», «Домино-овощи», «Лото-овощи», «Разрезные картинки-овощи»,</a:t>
            </a:r>
            <a:endParaRPr lang="ru-RU" sz="1600" spc="1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Сюжетно - ролевая игра «Овощной магазин».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Подбор загадок, стихотворений, пословиц о луке.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Подготовить консультации для родителей о пользе лука.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родителями: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Предложить родителям приобрести для проведения проекта – контейнеры, землю, луковицы для посадки.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Подготовить консультации для родителей о пользе лука.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ребенок, начинающий ходить, Человеческое лицо, одежда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B91ABD92-8072-4DE3-AA01-D8D9C9E24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02" y="564204"/>
            <a:ext cx="2448128" cy="1836096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ебенок, начинающий ходить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74947E63-D7FC-4AEA-AF73-2F24A5452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21" y="3307136"/>
            <a:ext cx="2946280" cy="220971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человек, книг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AE9E241F-9EB1-4AEF-AC5A-8DE362B3B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20084" y="1023364"/>
            <a:ext cx="2117954" cy="15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90838F6-1BCA-463C-9709-FCDEEDA7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8"/>
            <a:ext cx="12192000" cy="61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BF4F0F-20F4-46C1-85D6-E3F2103925C2}"/>
              </a:ext>
            </a:extLst>
          </p:cNvPr>
          <p:cNvSpPr/>
          <p:nvPr/>
        </p:nvSpPr>
        <p:spPr>
          <a:xfrm>
            <a:off x="499621" y="914305"/>
            <a:ext cx="10642861" cy="5029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b="1" u="sng" spc="1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ru-RU" sz="2000" b="1" u="sng" spc="1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Основной этап:</a:t>
            </a:r>
            <a:endParaRPr lang="ru-RU" sz="1600" spc="1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400" b="1" i="1" u="sng" spc="10" dirty="0">
                <a:solidFill>
                  <a:srgbClr val="7030A0"/>
                </a:solidFill>
                <a:ea typeface="Calibri" panose="020F0502020204030204" pitchFamily="34" charset="0"/>
              </a:rPr>
              <a:t>1. Непосредственно-образовательная деятельность:</a:t>
            </a:r>
            <a:r>
              <a:rPr lang="ru-RU" sz="1400" spc="10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endParaRPr lang="ru-RU" sz="1400" spc="10" dirty="0"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400" b="1" i="1" spc="10" dirty="0">
                <a:ea typeface="Calibri" panose="020F0502020204030204" pitchFamily="34" charset="0"/>
              </a:rPr>
              <a:t>Речевое развитие: </a:t>
            </a:r>
            <a:endParaRPr lang="ru-RU" sz="1400" spc="10" dirty="0"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400" spc="10" dirty="0">
                <a:ea typeface="Calibri" panose="020F0502020204030204" pitchFamily="34" charset="0"/>
              </a:rPr>
              <a:t>1. «Его величество – лук»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400" b="1" i="1" spc="10" dirty="0">
                <a:ea typeface="Calibri" panose="020F0502020204030204" pitchFamily="34" charset="0"/>
              </a:rPr>
              <a:t>Ознакомление с окружающим: </a:t>
            </a:r>
            <a:endParaRPr lang="ru-RU" sz="1400" spc="10" dirty="0"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400" spc="10" dirty="0">
                <a:ea typeface="Calibri" panose="020F0502020204030204" pitchFamily="34" charset="0"/>
              </a:rPr>
              <a:t>1. «Его величество-лучок» (посадка лука)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400" b="1" i="1" spc="10" dirty="0">
                <a:ea typeface="Calibri" panose="020F0502020204030204" pitchFamily="34" charset="0"/>
              </a:rPr>
              <a:t>Художественное творчество: </a:t>
            </a:r>
            <a:endParaRPr lang="ru-RU" sz="1400" spc="10" dirty="0"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400" spc="10" dirty="0">
                <a:ea typeface="Calibri" panose="020F0502020204030204" pitchFamily="34" charset="0"/>
              </a:rPr>
              <a:t>1. Рисование: «Лучок»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400" spc="10" dirty="0">
                <a:ea typeface="Calibri" panose="020F0502020204030204" pitchFamily="34" charset="0"/>
              </a:rPr>
              <a:t>2. Лепка: «Сажаем лук»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400" b="1" i="1" spc="10" dirty="0">
                <a:ea typeface="Calibri" panose="020F0502020204030204" pitchFamily="34" charset="0"/>
              </a:rPr>
              <a:t>Конструктивно-экспериментальная деятельность:</a:t>
            </a:r>
            <a:endParaRPr lang="ru-RU" sz="1400" spc="10" dirty="0"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400" spc="10" dirty="0">
                <a:ea typeface="Calibri" panose="020F0502020204030204" pitchFamily="34" charset="0"/>
              </a:rPr>
              <a:t>1. «Грядки для овощей»</a:t>
            </a:r>
          </a:p>
        </p:txBody>
      </p:sp>
      <p:pic>
        <p:nvPicPr>
          <p:cNvPr id="4" name="Рисунок 3" descr="Изображение выглядит как одежда, человек, Человеческое лицо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4D14E85E-A54C-41C6-945C-D437D9572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67" y="739302"/>
            <a:ext cx="2581072" cy="1935804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Человеческое лицо, одежда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6ED2A55B-F2D9-4C85-92FB-D68FD1CB7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5489" y="3125253"/>
            <a:ext cx="2201153" cy="1650865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ческое лицо, одежда, человек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E71BDAD0-BDDA-46FB-9AE2-4477A0771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5545" y="1039892"/>
            <a:ext cx="2404713" cy="180353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Человеческое лицо, одежда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BCECA660-816C-4F02-A4DA-12EA45ED84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8780" y="3224518"/>
            <a:ext cx="2555672" cy="191675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мальчик, ребенок, начинающий ходить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1930E353-BBF1-41F1-8EA4-E14F0D8F65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57" y="3428206"/>
            <a:ext cx="2408984" cy="180673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одежда, ребенок, начинающий ходить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64C152EE-F758-4A41-B4A5-EFC837A30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97805" y="1174534"/>
            <a:ext cx="2081815" cy="156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38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одежда, человек, ребенок, начинающий ходить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7826F897-DCD1-47E7-A76D-89D37645B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5" b="-4"/>
          <a:stretch/>
        </p:blipFill>
        <p:spPr>
          <a:xfrm rot="5400000">
            <a:off x="-454884" y="454884"/>
            <a:ext cx="3912891" cy="30031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Человеческое лицо, в помещении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E7BFA374-0349-4531-95B4-316CF24AE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" r="3" b="3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4" name="Рисунок 3" descr="Изображение выглядит как человек, Человеческое лицо, ребенок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A1EECE64-BF65-46C0-BF90-4F10CEC72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19" b="-4"/>
          <a:stretch/>
        </p:blipFill>
        <p:spPr>
          <a:xfrm rot="5400000">
            <a:off x="112554" y="3967433"/>
            <a:ext cx="2778013" cy="3003123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90838F6-1BCA-463C-9709-FCDEEDA7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r="15472" b="5"/>
          <a:stretch/>
        </p:blipFill>
        <p:spPr bwMode="auto">
          <a:xfrm>
            <a:off x="3180256" y="2395057"/>
            <a:ext cx="3016307" cy="20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одежда, человек, Человеческое лицо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77A5A864-A44C-4CE6-8752-59522776E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482"/>
          <a:stretch/>
        </p:blipFill>
        <p:spPr>
          <a:xfrm>
            <a:off x="3180257" y="4629236"/>
            <a:ext cx="3016307" cy="222876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42D32F-D6B4-4554-9192-54AA52416581}"/>
              </a:ext>
            </a:extLst>
          </p:cNvPr>
          <p:cNvSpPr/>
          <p:nvPr/>
        </p:nvSpPr>
        <p:spPr>
          <a:xfrm>
            <a:off x="6564019" y="680937"/>
            <a:ext cx="5089717" cy="5444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1" i="1" u="sng" spc="10" dirty="0"/>
              <a:t>2. </a:t>
            </a:r>
            <a:r>
              <a:rPr lang="en-US" b="1" i="1" u="sng" spc="10" dirty="0" err="1"/>
              <a:t>Совместная</a:t>
            </a:r>
            <a:r>
              <a:rPr lang="en-US" b="1" i="1" u="sng" spc="10" dirty="0"/>
              <a:t> </a:t>
            </a:r>
            <a:r>
              <a:rPr lang="en-US" b="1" i="1" u="sng" spc="10" dirty="0" err="1"/>
              <a:t>партнёрская</a:t>
            </a:r>
            <a:r>
              <a:rPr lang="en-US" b="1" i="1" u="sng" spc="10" dirty="0"/>
              <a:t> </a:t>
            </a:r>
            <a:r>
              <a:rPr lang="en-US" b="1" i="1" u="sng" spc="10" dirty="0" err="1"/>
              <a:t>деятельность</a:t>
            </a:r>
            <a:r>
              <a:rPr lang="en-US" b="1" i="1" u="sng" spc="10" dirty="0"/>
              <a:t> </a:t>
            </a:r>
            <a:r>
              <a:rPr lang="en-US" b="1" i="1" u="sng" spc="10" dirty="0" err="1"/>
              <a:t>воспитателя</a:t>
            </a:r>
            <a:r>
              <a:rPr lang="en-US" b="1" i="1" u="sng" spc="10" dirty="0"/>
              <a:t> с </a:t>
            </a:r>
            <a:r>
              <a:rPr lang="en-US" b="1" i="1" u="sng" spc="10" dirty="0" err="1"/>
              <a:t>детьми</a:t>
            </a:r>
            <a:r>
              <a:rPr lang="en-US" b="1" i="1" u="sng" spc="10" dirty="0"/>
              <a:t>:</a:t>
            </a:r>
            <a:endParaRPr lang="en-US" spc="10" dirty="0"/>
          </a:p>
          <a:p>
            <a:pPr indent="-2286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Чтение</a:t>
            </a:r>
            <a:r>
              <a:rPr lang="en-US" dirty="0"/>
              <a:t> и </a:t>
            </a:r>
            <a:r>
              <a:rPr lang="en-US" dirty="0" err="1"/>
              <a:t>разучивание</a:t>
            </a:r>
            <a:r>
              <a:rPr lang="en-US" dirty="0"/>
              <a:t> с </a:t>
            </a:r>
            <a:r>
              <a:rPr lang="en-US" dirty="0" err="1"/>
              <a:t>детьми</a:t>
            </a:r>
            <a:r>
              <a:rPr lang="en-US" dirty="0"/>
              <a:t> </a:t>
            </a:r>
            <a:r>
              <a:rPr lang="en-US" dirty="0" err="1"/>
              <a:t>стихов</a:t>
            </a:r>
            <a:r>
              <a:rPr lang="en-US" dirty="0"/>
              <a:t>, </a:t>
            </a:r>
            <a:r>
              <a:rPr lang="en-US" dirty="0" err="1"/>
              <a:t>загадок</a:t>
            </a:r>
            <a:r>
              <a:rPr lang="en-US" dirty="0"/>
              <a:t>, (</a:t>
            </a:r>
            <a:r>
              <a:rPr lang="en-US" dirty="0" err="1"/>
              <a:t>чтение</a:t>
            </a:r>
            <a:r>
              <a:rPr lang="en-US" dirty="0"/>
              <a:t> </a:t>
            </a:r>
            <a:r>
              <a:rPr lang="en-US" dirty="0" err="1"/>
              <a:t>художественной</a:t>
            </a:r>
            <a:r>
              <a:rPr lang="en-US" dirty="0"/>
              <a:t> </a:t>
            </a:r>
            <a:r>
              <a:rPr lang="en-US" dirty="0" err="1"/>
              <a:t>литературы</a:t>
            </a:r>
            <a:r>
              <a:rPr lang="en-US" dirty="0"/>
              <a:t>);</a:t>
            </a:r>
          </a:p>
          <a:p>
            <a:pPr indent="-228600" fontAlgn="base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/>
              <a:t> </a:t>
            </a:r>
          </a:p>
          <a:p>
            <a:pPr indent="-2286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Наблюдение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первыми</a:t>
            </a:r>
            <a:r>
              <a:rPr lang="en-US" dirty="0"/>
              <a:t> </a:t>
            </a:r>
            <a:r>
              <a:rPr lang="en-US" dirty="0" err="1"/>
              <a:t>всходами</a:t>
            </a:r>
            <a:r>
              <a:rPr lang="en-US" dirty="0"/>
              <a:t>, </a:t>
            </a:r>
            <a:r>
              <a:rPr lang="en-US" dirty="0" err="1"/>
              <a:t>уход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ними</a:t>
            </a:r>
            <a:r>
              <a:rPr lang="en-US" dirty="0"/>
              <a:t> (</a:t>
            </a:r>
            <a:r>
              <a:rPr lang="en-US" dirty="0" err="1"/>
              <a:t>полив</a:t>
            </a:r>
            <a:r>
              <a:rPr lang="en-US" dirty="0"/>
              <a:t>, </a:t>
            </a:r>
            <a:r>
              <a:rPr lang="en-US" dirty="0" err="1"/>
              <a:t>рыхление</a:t>
            </a:r>
            <a:r>
              <a:rPr lang="en-US" dirty="0"/>
              <a:t> </a:t>
            </a:r>
            <a:r>
              <a:rPr lang="en-US" dirty="0" err="1"/>
              <a:t>земли</a:t>
            </a:r>
            <a:r>
              <a:rPr lang="en-US" dirty="0"/>
              <a:t>);</a:t>
            </a:r>
            <a:endParaRPr lang="en-US" spc="10" dirty="0"/>
          </a:p>
          <a:p>
            <a:pPr indent="-2286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endParaRPr lang="en-US" spc="10" dirty="0"/>
          </a:p>
          <a:p>
            <a:pPr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10" dirty="0" err="1"/>
              <a:t>Рассматривание</a:t>
            </a:r>
            <a:r>
              <a:rPr lang="en-US" spc="10" dirty="0"/>
              <a:t> </a:t>
            </a:r>
            <a:r>
              <a:rPr lang="en-US" spc="10" dirty="0" err="1"/>
              <a:t>овощей</a:t>
            </a:r>
            <a:r>
              <a:rPr lang="en-US" spc="10" dirty="0"/>
              <a:t>;</a:t>
            </a:r>
          </a:p>
          <a:p>
            <a:pPr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10" dirty="0" err="1"/>
              <a:t>Дидактические</a:t>
            </a:r>
            <a:r>
              <a:rPr lang="en-US" spc="10" dirty="0"/>
              <a:t> </a:t>
            </a:r>
            <a:r>
              <a:rPr lang="en-US" spc="10" dirty="0" err="1"/>
              <a:t>игры</a:t>
            </a:r>
            <a:r>
              <a:rPr lang="en-US" spc="10" dirty="0"/>
              <a:t>: «</a:t>
            </a:r>
            <a:r>
              <a:rPr lang="en-US" spc="10" dirty="0" err="1"/>
              <a:t>Узнай</a:t>
            </a:r>
            <a:r>
              <a:rPr lang="en-US" spc="10" dirty="0"/>
              <a:t> </a:t>
            </a:r>
            <a:r>
              <a:rPr lang="en-US" spc="10" dirty="0" err="1"/>
              <a:t>на</a:t>
            </a:r>
            <a:r>
              <a:rPr lang="en-US" spc="10" dirty="0"/>
              <a:t> </a:t>
            </a:r>
            <a:r>
              <a:rPr lang="en-US" spc="10" dirty="0" err="1"/>
              <a:t>ощупь</a:t>
            </a:r>
            <a:r>
              <a:rPr lang="en-US" spc="10" dirty="0"/>
              <a:t>», «</a:t>
            </a:r>
            <a:r>
              <a:rPr lang="en-US" spc="10" dirty="0" err="1"/>
              <a:t>Какие</a:t>
            </a:r>
            <a:r>
              <a:rPr lang="en-US" spc="10" dirty="0"/>
              <a:t> </a:t>
            </a:r>
            <a:r>
              <a:rPr lang="en-US" spc="10" dirty="0" err="1"/>
              <a:t>овощи</a:t>
            </a:r>
            <a:r>
              <a:rPr lang="en-US" spc="10" dirty="0"/>
              <a:t>», «</a:t>
            </a:r>
            <a:r>
              <a:rPr lang="en-US" spc="10" dirty="0" err="1"/>
              <a:t>Узнай</a:t>
            </a:r>
            <a:r>
              <a:rPr lang="en-US" spc="10" dirty="0"/>
              <a:t> и </a:t>
            </a:r>
            <a:r>
              <a:rPr lang="en-US" spc="10" dirty="0" err="1"/>
              <a:t>назови</a:t>
            </a:r>
            <a:r>
              <a:rPr lang="en-US" spc="10" dirty="0"/>
              <a:t> </a:t>
            </a:r>
            <a:r>
              <a:rPr lang="en-US" spc="10" dirty="0" err="1"/>
              <a:t>овощи</a:t>
            </a:r>
            <a:r>
              <a:rPr lang="en-US" spc="10" dirty="0"/>
              <a:t>», «</a:t>
            </a:r>
            <a:r>
              <a:rPr lang="en-US" spc="10" dirty="0" err="1"/>
              <a:t>Найди</a:t>
            </a:r>
            <a:r>
              <a:rPr lang="en-US" spc="10" dirty="0"/>
              <a:t> </a:t>
            </a:r>
            <a:r>
              <a:rPr lang="en-US" spc="10" dirty="0" err="1"/>
              <a:t>такой</a:t>
            </a:r>
            <a:r>
              <a:rPr lang="en-US" spc="10" dirty="0"/>
              <a:t> </a:t>
            </a:r>
            <a:r>
              <a:rPr lang="en-US" spc="10" dirty="0" err="1"/>
              <a:t>же</a:t>
            </a:r>
            <a:r>
              <a:rPr lang="en-US" spc="10" dirty="0"/>
              <a:t>», «</a:t>
            </a:r>
            <a:r>
              <a:rPr lang="en-US" spc="10" dirty="0" err="1"/>
              <a:t>Волшебные</a:t>
            </a:r>
            <a:r>
              <a:rPr lang="en-US" spc="10" dirty="0"/>
              <a:t> </a:t>
            </a:r>
            <a:r>
              <a:rPr lang="en-US" spc="10" dirty="0" err="1"/>
              <a:t>прищепки</a:t>
            </a:r>
            <a:r>
              <a:rPr lang="en-US" spc="10" dirty="0"/>
              <a:t>»;</a:t>
            </a:r>
          </a:p>
          <a:p>
            <a:pPr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10" dirty="0" err="1"/>
              <a:t>Настольные</a:t>
            </a:r>
            <a:r>
              <a:rPr lang="en-US" spc="10" dirty="0"/>
              <a:t> </a:t>
            </a:r>
            <a:r>
              <a:rPr lang="en-US" spc="10" dirty="0" err="1"/>
              <a:t>игры</a:t>
            </a:r>
            <a:r>
              <a:rPr lang="en-US" spc="10" dirty="0"/>
              <a:t>; «</a:t>
            </a:r>
            <a:r>
              <a:rPr lang="en-US" spc="10" dirty="0" err="1"/>
              <a:t>Кубики-овощи</a:t>
            </a:r>
            <a:r>
              <a:rPr lang="en-US" spc="10" dirty="0"/>
              <a:t>», «</a:t>
            </a:r>
            <a:r>
              <a:rPr lang="en-US" spc="10" dirty="0" err="1"/>
              <a:t>Лото-овощи</a:t>
            </a:r>
            <a:r>
              <a:rPr lang="en-US" spc="10" dirty="0"/>
              <a:t>», «</a:t>
            </a:r>
            <a:r>
              <a:rPr lang="en-US" spc="10" dirty="0" err="1"/>
              <a:t>Разрезные</a:t>
            </a:r>
            <a:r>
              <a:rPr lang="en-US" spc="10" dirty="0"/>
              <a:t> </a:t>
            </a:r>
            <a:r>
              <a:rPr lang="en-US" spc="10" dirty="0" err="1"/>
              <a:t>картинки-овощи</a:t>
            </a:r>
            <a:r>
              <a:rPr lang="en-US" spc="10" dirty="0"/>
              <a:t>», «</a:t>
            </a:r>
            <a:r>
              <a:rPr lang="en-US" spc="10" dirty="0" err="1"/>
              <a:t>Деревянные</a:t>
            </a:r>
            <a:r>
              <a:rPr lang="en-US" spc="10" dirty="0"/>
              <a:t> </a:t>
            </a:r>
            <a:r>
              <a:rPr lang="en-US" spc="10" dirty="0" err="1"/>
              <a:t>вкладыши</a:t>
            </a:r>
            <a:r>
              <a:rPr lang="en-US" spc="10" dirty="0"/>
              <a:t>»;</a:t>
            </a:r>
          </a:p>
          <a:p>
            <a:pPr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10" dirty="0"/>
              <a:t> </a:t>
            </a:r>
            <a:r>
              <a:rPr lang="en-US" spc="10" dirty="0" err="1"/>
              <a:t>Сюжетно-ролевая</a:t>
            </a:r>
            <a:r>
              <a:rPr lang="en-US" spc="10" dirty="0"/>
              <a:t> </a:t>
            </a:r>
            <a:r>
              <a:rPr lang="en-US" spc="10" dirty="0" err="1"/>
              <a:t>игра</a:t>
            </a:r>
            <a:r>
              <a:rPr lang="en-US" spc="10" dirty="0"/>
              <a:t>: «</a:t>
            </a:r>
            <a:r>
              <a:rPr lang="en-US" spc="10" dirty="0" err="1"/>
              <a:t>Магазин</a:t>
            </a:r>
            <a:r>
              <a:rPr lang="en-US" spc="10" dirty="0"/>
              <a:t> </a:t>
            </a:r>
            <a:r>
              <a:rPr lang="en-US" spc="10" dirty="0" err="1"/>
              <a:t>овощей</a:t>
            </a:r>
            <a:r>
              <a:rPr lang="en-US" spc="10" dirty="0"/>
              <a:t>»;</a:t>
            </a:r>
          </a:p>
          <a:p>
            <a:pPr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10" dirty="0" err="1"/>
              <a:t>Употребление</a:t>
            </a:r>
            <a:r>
              <a:rPr lang="en-US" spc="10" dirty="0"/>
              <a:t> </a:t>
            </a:r>
            <a:r>
              <a:rPr lang="en-US" spc="10" dirty="0" err="1"/>
              <a:t>перьев</a:t>
            </a:r>
            <a:r>
              <a:rPr lang="en-US" spc="10" dirty="0"/>
              <a:t> </a:t>
            </a:r>
            <a:r>
              <a:rPr lang="en-US" spc="10" dirty="0" err="1"/>
              <a:t>зеленого</a:t>
            </a:r>
            <a:r>
              <a:rPr lang="en-US" spc="10" dirty="0"/>
              <a:t> </a:t>
            </a:r>
            <a:r>
              <a:rPr lang="en-US" spc="10" dirty="0" err="1"/>
              <a:t>лука</a:t>
            </a:r>
            <a:r>
              <a:rPr lang="en-US" spc="10" dirty="0"/>
              <a:t> в </a:t>
            </a:r>
            <a:r>
              <a:rPr lang="en-US" spc="10" dirty="0" err="1"/>
              <a:t>пищу</a:t>
            </a:r>
            <a:r>
              <a:rPr lang="en-US" spc="10" dirty="0"/>
              <a:t> (</a:t>
            </a:r>
            <a:r>
              <a:rPr lang="en-US" spc="10" dirty="0" err="1"/>
              <a:t>добавление</a:t>
            </a:r>
            <a:r>
              <a:rPr lang="en-US" spc="10" dirty="0"/>
              <a:t> в </a:t>
            </a:r>
            <a:r>
              <a:rPr lang="en-US" spc="10" dirty="0" err="1"/>
              <a:t>первое</a:t>
            </a:r>
            <a:r>
              <a:rPr lang="en-US" spc="10" dirty="0"/>
              <a:t> </a:t>
            </a:r>
            <a:r>
              <a:rPr lang="en-US" spc="10" dirty="0" err="1"/>
              <a:t>блюдо</a:t>
            </a:r>
            <a:r>
              <a:rPr lang="en-US" spc="1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96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90838F6-1BCA-463C-9709-FCDEEDA7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5561" b="-1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в помещении, одежда, школ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298DB926-65E2-4B88-94D7-219DCC2D3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" r="2" b="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4" name="Рисунок 3" descr="Изображение выглядит как игруш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A3DAA968-7BFD-4F32-AF3D-F7286CC7E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048" name="Freeform: Shape 1047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50" name="Freeform: Shape 1049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486152-77AA-41A8-8041-7891F1C82344}"/>
              </a:ext>
            </a:extLst>
          </p:cNvPr>
          <p:cNvSpPr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700" b="1" u="sng" spc="10"/>
              <a:t>III. Заключительный этап:</a:t>
            </a:r>
          </a:p>
          <a:p>
            <a:pPr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700" spc="10"/>
              <a:t>Оформление огорода на окне;</a:t>
            </a:r>
          </a:p>
          <a:p>
            <a:pPr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700" spc="10"/>
              <a:t>Оформление выставки рисунков «Лук- лучок»</a:t>
            </a:r>
          </a:p>
          <a:p>
            <a:pPr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700" spc="10"/>
              <a:t>Презентация проекта: «Лук - наш зеленый друг».</a:t>
            </a:r>
          </a:p>
        </p:txBody>
      </p:sp>
      <p:pic>
        <p:nvPicPr>
          <p:cNvPr id="6" name="Рисунок 5" descr="Изображение выглядит как стена, текст, Детское искусство, Торт на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3CF0371B-EAE4-47A0-9F1E-5DFFC2267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r="-1" b="-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16250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790</Words>
  <Application>Microsoft Office PowerPoint</Application>
  <PresentationFormat>Широкоэкранный</PresentationFormat>
  <Paragraphs>80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Impact</vt:lpstr>
      <vt:lpstr>Times New Roman</vt:lpstr>
      <vt:lpstr>TimesNewRomanPSMT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local user</dc:creator>
  <cp:lastModifiedBy>local user</cp:lastModifiedBy>
  <cp:revision>1</cp:revision>
  <dcterms:created xsi:type="dcterms:W3CDTF">2025-04-11T11:22:18Z</dcterms:created>
  <dcterms:modified xsi:type="dcterms:W3CDTF">2025-04-11T11:34:24Z</dcterms:modified>
</cp:coreProperties>
</file>