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85" r:id="rId4"/>
    <p:sldId id="284" r:id="rId5"/>
    <p:sldId id="283" r:id="rId6"/>
    <p:sldId id="282" r:id="rId7"/>
    <p:sldId id="281" r:id="rId8"/>
    <p:sldId id="280" r:id="rId9"/>
    <p:sldId id="279" r:id="rId10"/>
    <p:sldId id="278" r:id="rId11"/>
    <p:sldId id="277" r:id="rId12"/>
    <p:sldId id="276" r:id="rId13"/>
    <p:sldId id="275" r:id="rId14"/>
    <p:sldId id="274" r:id="rId15"/>
    <p:sldId id="273" r:id="rId16"/>
    <p:sldId id="272" r:id="rId17"/>
    <p:sldId id="271"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296" y="-6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DF1FAE-4C38-4565-A0C9-1C4D4DF06E54}" type="datetimeFigureOut">
              <a:rPr lang="ru-RU" smtClean="0"/>
              <a:t>20.04.2023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628F8B-D4D2-4DB7-A39D-3FB664B265FF}"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D628F8B-D4D2-4DB7-A39D-3FB664B265FF}" type="slidenum">
              <a:rPr lang="ru-RU" smtClean="0"/>
              <a:t>16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20.04.2023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20.04.2023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20.04.2023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20.04.2023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20.04.2023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20.04.2023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Пасха фон - 57 фото"/>
          <p:cNvPicPr>
            <a:picLocks noChangeAspect="1" noChangeArrowheads="1"/>
          </p:cNvPicPr>
          <p:nvPr/>
        </p:nvPicPr>
        <p:blipFill>
          <a:blip r:embed="rId2" cstate="print"/>
          <a:srcRect/>
          <a:stretch>
            <a:fillRect/>
          </a:stretch>
        </p:blipFill>
        <p:spPr bwMode="auto">
          <a:xfrm>
            <a:off x="0" y="0"/>
            <a:ext cx="9144000" cy="7029400"/>
          </a:xfrm>
          <a:prstGeom prst="rect">
            <a:avLst/>
          </a:prstGeom>
          <a:noFill/>
        </p:spPr>
      </p:pic>
      <p:sp>
        <p:nvSpPr>
          <p:cNvPr id="4" name="TextBox 3"/>
          <p:cNvSpPr txBox="1"/>
          <p:nvPr/>
        </p:nvSpPr>
        <p:spPr>
          <a:xfrm>
            <a:off x="491216" y="836712"/>
            <a:ext cx="6460744" cy="1754326"/>
          </a:xfrm>
          <a:prstGeom prst="rect">
            <a:avLst/>
          </a:prstGeom>
          <a:noFill/>
        </p:spPr>
        <p:txBody>
          <a:bodyPr wrap="none" rtlCol="0">
            <a:spAutoFit/>
          </a:bodyPr>
          <a:lstStyle/>
          <a:p>
            <a:pPr algn="ctr"/>
            <a:r>
              <a:rPr lang="ru-RU" sz="3600" b="1" dirty="0" smtClean="0">
                <a:solidFill>
                  <a:srgbClr val="002060"/>
                </a:solidFill>
              </a:rPr>
              <a:t>Проект </a:t>
            </a:r>
          </a:p>
          <a:p>
            <a:pPr algn="ctr"/>
            <a:r>
              <a:rPr lang="ru-RU" sz="3600" b="1" dirty="0" smtClean="0">
                <a:solidFill>
                  <a:srgbClr val="002060"/>
                </a:solidFill>
              </a:rPr>
              <a:t>подготовительной группы № 8 </a:t>
            </a:r>
          </a:p>
          <a:p>
            <a:pPr algn="ctr"/>
            <a:r>
              <a:rPr lang="ru-RU" sz="3600" b="1" dirty="0" smtClean="0">
                <a:solidFill>
                  <a:srgbClr val="002060"/>
                </a:solidFill>
              </a:rPr>
              <a:t>«Пчелки»</a:t>
            </a:r>
            <a:endParaRPr lang="ru-RU" sz="3600" b="1" dirty="0">
              <a:solidFill>
                <a:srgbClr val="002060"/>
              </a:solidFill>
            </a:endParaRPr>
          </a:p>
        </p:txBody>
      </p:sp>
      <p:sp>
        <p:nvSpPr>
          <p:cNvPr id="5" name="TextBox 4"/>
          <p:cNvSpPr txBox="1"/>
          <p:nvPr/>
        </p:nvSpPr>
        <p:spPr>
          <a:xfrm>
            <a:off x="1547664" y="2564904"/>
            <a:ext cx="4991366" cy="923330"/>
          </a:xfrm>
          <a:prstGeom prst="rect">
            <a:avLst/>
          </a:prstGeom>
          <a:noFill/>
        </p:spPr>
        <p:txBody>
          <a:bodyPr wrap="square" rtlCol="0">
            <a:spAutoFit/>
          </a:bodyPr>
          <a:lstStyle/>
          <a:p>
            <a:r>
              <a:rPr lang="ru-RU" sz="5400" b="1" dirty="0" smtClean="0">
                <a:solidFill>
                  <a:srgbClr val="FF0000"/>
                </a:solidFill>
              </a:rPr>
              <a:t>«НАША ПАСХА»</a:t>
            </a:r>
            <a:endParaRPr lang="ru-RU" sz="5400" b="1" dirty="0">
              <a:solidFill>
                <a:srgbClr val="FF0000"/>
              </a:solidFill>
            </a:endParaRPr>
          </a:p>
        </p:txBody>
      </p:sp>
      <p:sp>
        <p:nvSpPr>
          <p:cNvPr id="6" name="TextBox 5"/>
          <p:cNvSpPr txBox="1"/>
          <p:nvPr/>
        </p:nvSpPr>
        <p:spPr>
          <a:xfrm>
            <a:off x="2123729" y="4365104"/>
            <a:ext cx="6480720" cy="1200329"/>
          </a:xfrm>
          <a:prstGeom prst="rect">
            <a:avLst/>
          </a:prstGeom>
          <a:noFill/>
        </p:spPr>
        <p:txBody>
          <a:bodyPr wrap="square" rtlCol="0">
            <a:spAutoFit/>
          </a:bodyPr>
          <a:lstStyle/>
          <a:p>
            <a:pPr algn="r"/>
            <a:r>
              <a:rPr lang="ru-RU" sz="2400" b="1" u="sng" dirty="0" smtClean="0"/>
              <a:t>Подготовили воспитатели:</a:t>
            </a:r>
          </a:p>
          <a:p>
            <a:pPr algn="r"/>
            <a:r>
              <a:rPr lang="ru-RU" sz="2400" b="1" u="sng" dirty="0" smtClean="0"/>
              <a:t> Андреева Елена Александровна</a:t>
            </a:r>
          </a:p>
          <a:p>
            <a:pPr algn="r"/>
            <a:r>
              <a:rPr lang="ru-RU" sz="2400" b="1" u="sng" dirty="0" smtClean="0"/>
              <a:t>Новикова Надежда Валерьевна</a:t>
            </a:r>
            <a:endParaRPr lang="ru-RU" sz="2400" b="1" u="sng" dirty="0"/>
          </a:p>
        </p:txBody>
      </p:sp>
      <p:sp>
        <p:nvSpPr>
          <p:cNvPr id="7" name="TextBox 6"/>
          <p:cNvSpPr txBox="1"/>
          <p:nvPr/>
        </p:nvSpPr>
        <p:spPr>
          <a:xfrm>
            <a:off x="3203848" y="6165304"/>
            <a:ext cx="1611339" cy="369332"/>
          </a:xfrm>
          <a:prstGeom prst="rect">
            <a:avLst/>
          </a:prstGeom>
          <a:noFill/>
        </p:spPr>
        <p:txBody>
          <a:bodyPr wrap="none" rtlCol="0">
            <a:spAutoFit/>
          </a:bodyPr>
          <a:lstStyle/>
          <a:p>
            <a:r>
              <a:rPr lang="ru-RU" b="1" dirty="0" smtClean="0"/>
              <a:t>Арамиль 2023</a:t>
            </a:r>
            <a:endParaRPr lang="ru-RU"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Пасхальный фон для презентации - 51 фото"/>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395536" y="260648"/>
            <a:ext cx="8280920" cy="6247864"/>
          </a:xfrm>
          <a:prstGeom prst="rect">
            <a:avLst/>
          </a:prstGeom>
        </p:spPr>
        <p:txBody>
          <a:bodyPr wrap="square">
            <a:spAutoFit/>
          </a:bodyPr>
          <a:lstStyle/>
          <a:p>
            <a:pPr algn="ctr"/>
            <a:r>
              <a:rPr lang="ru-RU" sz="2000" b="1" u="sng" dirty="0" smtClean="0">
                <a:solidFill>
                  <a:srgbClr val="002060"/>
                </a:solidFill>
              </a:rPr>
              <a:t>Консультация для родителей:</a:t>
            </a:r>
          </a:p>
          <a:p>
            <a:pPr algn="ctr"/>
            <a:r>
              <a:rPr lang="ru-RU" sz="2000" b="1" u="sng" dirty="0" smtClean="0">
                <a:solidFill>
                  <a:srgbClr val="002060"/>
                </a:solidFill>
              </a:rPr>
              <a:t>«Пасха - главный православный праздник года»</a:t>
            </a:r>
          </a:p>
          <a:p>
            <a:r>
              <a:rPr lang="ru-RU" sz="2000" b="1" dirty="0" smtClean="0">
                <a:solidFill>
                  <a:srgbClr val="002060"/>
                </a:solidFill>
              </a:rPr>
              <a:t>Праздник Светлого Христова Воскресения — Пасха —самый большой православный праздник Слово «Пасха» пришло к нам с греческого языка и означает «</a:t>
            </a:r>
            <a:r>
              <a:rPr lang="ru-RU" sz="2000" b="1" dirty="0" err="1" smtClean="0">
                <a:solidFill>
                  <a:srgbClr val="002060"/>
                </a:solidFill>
              </a:rPr>
              <a:t>прихождение</a:t>
            </a:r>
            <a:r>
              <a:rPr lang="ru-RU" sz="2000" b="1" dirty="0" smtClean="0">
                <a:solidFill>
                  <a:srgbClr val="002060"/>
                </a:solidFill>
              </a:rPr>
              <a:t>», «избавление». В этот день мы торжествуем избавление через Христа Спасителя всего человечества от рабства дьяволу и дарование нам жизни и вечного блаженства. Как крестной Христовой смертью совершено наше искупление, так Его Воскресением дарована нам вечная жизнь.</a:t>
            </a:r>
          </a:p>
          <a:p>
            <a:r>
              <a:rPr lang="ru-RU" sz="2000" b="1" dirty="0" smtClean="0">
                <a:solidFill>
                  <a:srgbClr val="002060"/>
                </a:solidFill>
              </a:rPr>
              <a:t>Воскресение Христово— это основа и венец нашей веры, это первая и самая великая истина, которую начали благовествовать апостолы.</a:t>
            </a:r>
          </a:p>
          <a:p>
            <a:r>
              <a:rPr lang="ru-RU" sz="2000" b="1" dirty="0" smtClean="0">
                <a:solidFill>
                  <a:srgbClr val="002060"/>
                </a:solidFill>
              </a:rPr>
              <a:t>Начинают праздник Пасхи со слов: «Христос воскрес» и отвечают: «Воистину воскрес».</a:t>
            </a:r>
          </a:p>
          <a:p>
            <a:r>
              <a:rPr lang="ru-RU" sz="2000" b="1" dirty="0" smtClean="0">
                <a:solidFill>
                  <a:srgbClr val="002060"/>
                </a:solidFill>
              </a:rPr>
              <a:t>На Пасху муж с женой при всех не христосуются — это к разлуке. Родители и дети могут трижды поцеловаться.</a:t>
            </a:r>
          </a:p>
          <a:p>
            <a:r>
              <a:rPr lang="ru-RU" sz="2000" b="1" dirty="0" smtClean="0">
                <a:solidFill>
                  <a:srgbClr val="002060"/>
                </a:solidFill>
              </a:rPr>
              <a:t>Если при первом ударе колокола на церкви перекреститься и сказать: «Христос воскрес, а рабу (имя) здоровье», — выздоравливает даже тяжело больной человек. Девушки на выданье и вдовицы говорили: «Христос воскрес, а ко мне женихи. Аминь».</a:t>
            </a:r>
          </a:p>
          <a:p>
            <a:endParaRPr lang="ru-RU" sz="2000" b="1" dirty="0">
              <a:solidFill>
                <a:srgbClr val="00206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Пасхальный фон для презентации - 51 фото"/>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395536" y="188640"/>
            <a:ext cx="8496944" cy="5632311"/>
          </a:xfrm>
          <a:prstGeom prst="rect">
            <a:avLst/>
          </a:prstGeom>
        </p:spPr>
        <p:txBody>
          <a:bodyPr wrap="square">
            <a:spAutoFit/>
          </a:bodyPr>
          <a:lstStyle/>
          <a:p>
            <a:r>
              <a:rPr lang="ru-RU" sz="2000" b="1" dirty="0" smtClean="0">
                <a:solidFill>
                  <a:srgbClr val="002060"/>
                </a:solidFill>
              </a:rPr>
              <a:t>Убранству стола и кушаньям именно в праздник Пасхи уделяется особое внимание. Как будто сама весна, радостная, со звоном колоколов и щебетаньем птиц, накрывает праздничные столы. Богатый пасхальный стол является символом небесной радости.</a:t>
            </a:r>
          </a:p>
          <a:p>
            <a:r>
              <a:rPr lang="ru-RU" sz="2000" b="1" dirty="0" smtClean="0">
                <a:solidFill>
                  <a:srgbClr val="002060"/>
                </a:solidFill>
              </a:rPr>
              <a:t>С давних времен хранится обычай дарить в праздник Пасхи яйца. Этот обычай произошел от святой равноапостольной Марии Магдалины, когда она, по Вознесении Господнем, пришла в Рим для проповеди Евангелия, предстала пред императором </a:t>
            </a:r>
            <a:r>
              <a:rPr lang="ru-RU" sz="2000" b="1" dirty="0" err="1" smtClean="0">
                <a:solidFill>
                  <a:srgbClr val="002060"/>
                </a:solidFill>
              </a:rPr>
              <a:t>Тиверием</a:t>
            </a:r>
            <a:r>
              <a:rPr lang="ru-RU" sz="2000" b="1" dirty="0" smtClean="0">
                <a:solidFill>
                  <a:srgbClr val="002060"/>
                </a:solidFill>
              </a:rPr>
              <a:t> и, поднеся ему красное яйцо, сказала: «Христос </a:t>
            </a:r>
            <a:r>
              <a:rPr lang="ru-RU" sz="2000" b="1" dirty="0" err="1" smtClean="0">
                <a:solidFill>
                  <a:srgbClr val="002060"/>
                </a:solidFill>
              </a:rPr>
              <a:t>воскресе</a:t>
            </a:r>
            <a:r>
              <a:rPr lang="ru-RU" sz="2000" b="1" dirty="0" smtClean="0">
                <a:solidFill>
                  <a:srgbClr val="002060"/>
                </a:solidFill>
              </a:rPr>
              <a:t>! » начиная таким образом свою проповедь. По примеру равноапостольной Марии Магдалины мы теперь дарим в Пасху красные яйца, исповедуя животворящую смерть и Воскресения Господа — два события, которые Пасха соединяет в себе. Пасхальное яйцо напоминает нам об одном из главных догматов нашей веры и служит видимым знаком блаженного воскресения мертвых, залог которого мы имеем в Воскресении Иисуса Христа — Победителя смерти и ада. Как из яйца, из-под его неживой скорлупы, рождается жизнь, так из гроба, жилища смерти тления, восстал </a:t>
            </a:r>
            <a:r>
              <a:rPr lang="ru-RU" sz="2000" b="1" dirty="0" err="1" smtClean="0">
                <a:solidFill>
                  <a:srgbClr val="002060"/>
                </a:solidFill>
              </a:rPr>
              <a:t>Жизнодавец</a:t>
            </a:r>
            <a:r>
              <a:rPr lang="ru-RU" sz="2000" b="1" dirty="0" smtClean="0">
                <a:solidFill>
                  <a:srgbClr val="002060"/>
                </a:solidFill>
              </a:rPr>
              <a:t>, и так восстанут в вечную жизнь и все умершие.</a:t>
            </a:r>
            <a:endParaRPr lang="ru-RU" sz="2000" b="1" dirty="0">
              <a:solidFill>
                <a:srgbClr val="00206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Пасхальный фон для презентации - 51 фото"/>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79512" y="188640"/>
            <a:ext cx="8712968" cy="5601533"/>
          </a:xfrm>
          <a:prstGeom prst="rect">
            <a:avLst/>
          </a:prstGeom>
        </p:spPr>
        <p:txBody>
          <a:bodyPr wrap="square">
            <a:spAutoFit/>
          </a:bodyPr>
          <a:lstStyle/>
          <a:p>
            <a:r>
              <a:rPr lang="ru-RU" sz="2000" b="1" dirty="0" smtClean="0">
                <a:solidFill>
                  <a:srgbClr val="002060"/>
                </a:solidFill>
              </a:rPr>
              <a:t>Пасхальный кулич— это церковно-обрядовая пища. По благословению и освящению христианских пасок и куличей, верующие в первый день праздника, </a:t>
            </a:r>
            <a:r>
              <a:rPr lang="ru-RU" sz="2000" b="1" dirty="0" err="1" smtClean="0">
                <a:solidFill>
                  <a:srgbClr val="002060"/>
                </a:solidFill>
              </a:rPr>
              <a:t>прийдя</a:t>
            </a:r>
            <a:r>
              <a:rPr lang="ru-RU" sz="2000" b="1" dirty="0" smtClean="0">
                <a:solidFill>
                  <a:srgbClr val="002060"/>
                </a:solidFill>
              </a:rPr>
              <a:t> из храмов домой и окончив подвиг поста, в знак радостного единения, всей семьей начинают и телесное подкрепление — прекращая </a:t>
            </a:r>
            <a:r>
              <a:rPr lang="ru-RU" sz="2000" b="1" dirty="0" err="1" smtClean="0">
                <a:solidFill>
                  <a:srgbClr val="002060"/>
                </a:solidFill>
              </a:rPr>
              <a:t>говение</a:t>
            </a:r>
            <a:r>
              <a:rPr lang="ru-RU" sz="2000" b="1" dirty="0" smtClean="0">
                <a:solidFill>
                  <a:srgbClr val="002060"/>
                </a:solidFill>
              </a:rPr>
              <a:t>, все едят благословенные куличи и пасху, употребляя их в течение всей Светлой седмицы.</a:t>
            </a:r>
          </a:p>
          <a:p>
            <a:r>
              <a:rPr lang="ru-RU" sz="2000" b="1" dirty="0" smtClean="0">
                <a:solidFill>
                  <a:srgbClr val="002060"/>
                </a:solidFill>
              </a:rPr>
              <a:t>Праздник Пасхи продолжается семь дней, или восемь, если считать все дни непрерывного празднования Пасхи до Фомина понедельника.</a:t>
            </a:r>
          </a:p>
          <a:p>
            <a:r>
              <a:rPr lang="ru-RU" sz="2000" b="1" dirty="0" smtClean="0">
                <a:solidFill>
                  <a:srgbClr val="002060"/>
                </a:solidFill>
              </a:rPr>
              <a:t>Крестный ход, совершаемый в пасхальную ночь, — это шествие Церкви навстречу воскресшему Спасителю. Крестный ход совершается вокруг храма при непрерывном трезвоне. Впереди крестного хода несут фонарь, за ним запрестольный крест, запрестольный образ Божией Матери, далее идут двумя рядами, попарно, хоругвеносцы, певцы, свещеносцы со свечами, диаконы со своими свечами и кадильницами и за ними священники. В последней паре священников идущий справа несет Евангелие, а идущий слева — икону Воскресения. Завершает шествие </a:t>
            </a:r>
            <a:r>
              <a:rPr lang="ru-RU" sz="2000" b="1" dirty="0" err="1" smtClean="0">
                <a:solidFill>
                  <a:srgbClr val="002060"/>
                </a:solidFill>
              </a:rPr>
              <a:t>предстоятель</a:t>
            </a:r>
            <a:r>
              <a:rPr lang="ru-RU" sz="2000" b="1" dirty="0" smtClean="0">
                <a:solidFill>
                  <a:srgbClr val="002060"/>
                </a:solidFill>
              </a:rPr>
              <a:t> храма с </a:t>
            </a:r>
            <a:r>
              <a:rPr lang="ru-RU" sz="2000" b="1" dirty="0" err="1" smtClean="0">
                <a:solidFill>
                  <a:srgbClr val="002060"/>
                </a:solidFill>
              </a:rPr>
              <a:t>трисвешником</a:t>
            </a:r>
            <a:r>
              <a:rPr lang="ru-RU" sz="2000" b="1" dirty="0" smtClean="0">
                <a:solidFill>
                  <a:srgbClr val="002060"/>
                </a:solidFill>
              </a:rPr>
              <a:t> и Крестом в левой руке.</a:t>
            </a:r>
          </a:p>
          <a:p>
            <a:endParaRPr lang="ru-RU" sz="2000" b="1" dirty="0">
              <a:solidFill>
                <a:srgbClr val="00206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Пасхальный фон для презентации - 51 фото"/>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Прямоугольник 6"/>
          <p:cNvSpPr/>
          <p:nvPr/>
        </p:nvSpPr>
        <p:spPr>
          <a:xfrm>
            <a:off x="539552" y="197346"/>
            <a:ext cx="8208912" cy="6001643"/>
          </a:xfrm>
          <a:prstGeom prst="rect">
            <a:avLst/>
          </a:prstGeom>
        </p:spPr>
        <p:txBody>
          <a:bodyPr wrap="square">
            <a:spAutoFit/>
          </a:bodyPr>
          <a:lstStyle/>
          <a:p>
            <a:r>
              <a:rPr lang="ru-RU" sz="2400" b="1" dirty="0" smtClean="0">
                <a:solidFill>
                  <a:srgbClr val="002060"/>
                </a:solidFill>
              </a:rPr>
              <a:t>В пасхальной корзинке обязательно должны присутствовать символы Пасхи: кулич, который символизирует Христа, и </a:t>
            </a:r>
            <a:r>
              <a:rPr lang="ru-RU" sz="2400" b="1" dirty="0" err="1" smtClean="0">
                <a:solidFill>
                  <a:srgbClr val="002060"/>
                </a:solidFill>
              </a:rPr>
              <a:t>крашенки</a:t>
            </a:r>
            <a:r>
              <a:rPr lang="ru-RU" sz="2400" b="1" dirty="0" smtClean="0">
                <a:solidFill>
                  <a:srgbClr val="002060"/>
                </a:solidFill>
              </a:rPr>
              <a:t> — символ воскресения.</a:t>
            </a:r>
          </a:p>
          <a:p>
            <a:r>
              <a:rPr lang="ru-RU" sz="2400" b="1" dirty="0" smtClean="0">
                <a:solidFill>
                  <a:srgbClr val="002060"/>
                </a:solidFill>
              </a:rPr>
              <a:t>Освятить можно продукты, которые будут на праздничном столе. Обратите внимание! Православная церковь не приветствует освящения спиртных напитков. Даже церковное вино — кагор — лучше оставить дома.</a:t>
            </a:r>
          </a:p>
          <a:p>
            <a:r>
              <a:rPr lang="ru-RU" sz="2400" b="1" dirty="0" smtClean="0">
                <a:solidFill>
                  <a:srgbClr val="002060"/>
                </a:solidFill>
              </a:rPr>
              <a:t>Конечно, если вы не будете строго соблюдать все правила, то это не является смертельным грехом, но постарайтесь все их придерживаться. Ведь священнослужители прекрасно понимают, что прихожане далеко не все люди, разбирающиеся в тонкостях веры, зачастую, в церкви появляющиеся только раз, на Пасху. Но корзиночки свои приносят искренне, поэтому никаких особых запретов церковь не ставит, чтобы каждый почувствовал себя ближе к Христу, чтобы в его сердце зародилась вера.</a:t>
            </a:r>
            <a:endParaRPr lang="ru-RU" sz="2400" b="1" dirty="0">
              <a:solidFill>
                <a:srgbClr val="00206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Пасхальный фон для презентации - 51 фото"/>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026" name="Picture 2" descr="F:\iBRIDGE Photos\IMG_3599.JPG"/>
          <p:cNvPicPr>
            <a:picLocks noChangeAspect="1" noChangeArrowheads="1"/>
          </p:cNvPicPr>
          <p:nvPr/>
        </p:nvPicPr>
        <p:blipFill>
          <a:blip r:embed="rId3" cstate="print"/>
          <a:srcRect/>
          <a:stretch>
            <a:fillRect/>
          </a:stretch>
        </p:blipFill>
        <p:spPr bwMode="auto">
          <a:xfrm>
            <a:off x="251520" y="188640"/>
            <a:ext cx="3360373" cy="2520280"/>
          </a:xfrm>
          <a:prstGeom prst="rect">
            <a:avLst/>
          </a:prstGeom>
          <a:noFill/>
        </p:spPr>
      </p:pic>
      <p:pic>
        <p:nvPicPr>
          <p:cNvPr id="1027" name="Picture 3"/>
          <p:cNvPicPr>
            <a:picLocks noChangeAspect="1" noChangeArrowheads="1"/>
          </p:cNvPicPr>
          <p:nvPr/>
        </p:nvPicPr>
        <p:blipFill>
          <a:blip r:embed="rId4" cstate="print"/>
          <a:srcRect/>
          <a:stretch>
            <a:fillRect/>
          </a:stretch>
        </p:blipFill>
        <p:spPr bwMode="auto">
          <a:xfrm>
            <a:off x="5004048" y="188640"/>
            <a:ext cx="3408379" cy="2556284"/>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l="17720"/>
          <a:stretch>
            <a:fillRect/>
          </a:stretch>
        </p:blipFill>
        <p:spPr bwMode="auto">
          <a:xfrm rot="16200000">
            <a:off x="5146373" y="3070651"/>
            <a:ext cx="2547664" cy="4128458"/>
          </a:xfrm>
          <a:prstGeom prst="rect">
            <a:avLst/>
          </a:prstGeom>
          <a:noFill/>
          <a:ln w="9525">
            <a:noFill/>
            <a:miter lim="800000"/>
            <a:headEnd/>
            <a:tailEnd/>
          </a:ln>
        </p:spPr>
      </p:pic>
      <p:sp>
        <p:nvSpPr>
          <p:cNvPr id="6" name="TextBox 5"/>
          <p:cNvSpPr txBox="1"/>
          <p:nvPr/>
        </p:nvSpPr>
        <p:spPr>
          <a:xfrm>
            <a:off x="2051720" y="3140968"/>
            <a:ext cx="6384697" cy="523220"/>
          </a:xfrm>
          <a:prstGeom prst="rect">
            <a:avLst/>
          </a:prstGeom>
          <a:noFill/>
        </p:spPr>
        <p:txBody>
          <a:bodyPr wrap="none" rtlCol="0">
            <a:spAutoFit/>
          </a:bodyPr>
          <a:lstStyle/>
          <a:p>
            <a:r>
              <a:rPr lang="ru-RU" sz="2800" b="1" dirty="0" smtClean="0">
                <a:solidFill>
                  <a:srgbClr val="FF0000"/>
                </a:solidFill>
              </a:rPr>
              <a:t>Изготовление стенгазеты «Наша Пасха»</a:t>
            </a:r>
            <a:endParaRPr lang="ru-RU" sz="2800" b="1"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Пасхальный фон для презентации - 51 фото"/>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050" name="Picture 2"/>
          <p:cNvPicPr>
            <a:picLocks noChangeAspect="1" noChangeArrowheads="1"/>
          </p:cNvPicPr>
          <p:nvPr/>
        </p:nvPicPr>
        <p:blipFill>
          <a:blip r:embed="rId3" cstate="print"/>
          <a:srcRect/>
          <a:stretch>
            <a:fillRect/>
          </a:stretch>
        </p:blipFill>
        <p:spPr bwMode="auto">
          <a:xfrm>
            <a:off x="1403648" y="188640"/>
            <a:ext cx="2718302" cy="3624403"/>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5508104" y="188640"/>
            <a:ext cx="3276872" cy="2457654"/>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436096" y="2924944"/>
            <a:ext cx="3528392" cy="2646294"/>
          </a:xfrm>
          <a:prstGeom prst="rect">
            <a:avLst/>
          </a:prstGeom>
          <a:noFill/>
          <a:ln w="9525">
            <a:noFill/>
            <a:miter lim="800000"/>
            <a:headEnd/>
            <a:tailEnd/>
          </a:ln>
        </p:spPr>
      </p:pic>
      <p:sp>
        <p:nvSpPr>
          <p:cNvPr id="6" name="TextBox 5"/>
          <p:cNvSpPr txBox="1"/>
          <p:nvPr/>
        </p:nvSpPr>
        <p:spPr>
          <a:xfrm>
            <a:off x="5364088" y="5733256"/>
            <a:ext cx="3672408" cy="954107"/>
          </a:xfrm>
          <a:prstGeom prst="rect">
            <a:avLst/>
          </a:prstGeom>
          <a:noFill/>
        </p:spPr>
        <p:txBody>
          <a:bodyPr wrap="square" rtlCol="0">
            <a:spAutoFit/>
          </a:bodyPr>
          <a:lstStyle/>
          <a:p>
            <a:pPr algn="ctr"/>
            <a:r>
              <a:rPr lang="ru-RU" sz="2800" b="1" dirty="0" smtClean="0">
                <a:solidFill>
                  <a:srgbClr val="FF0000"/>
                </a:solidFill>
              </a:rPr>
              <a:t>Оформление уголка </a:t>
            </a:r>
          </a:p>
          <a:p>
            <a:pPr algn="ctr"/>
            <a:r>
              <a:rPr lang="ru-RU" sz="2800" b="1" dirty="0" smtClean="0">
                <a:solidFill>
                  <a:srgbClr val="FF0000"/>
                </a:solidFill>
              </a:rPr>
              <a:t>«Пасха»</a:t>
            </a:r>
            <a:endParaRPr lang="ru-RU" sz="2800" b="1" dirty="0">
              <a:solidFill>
                <a:srgbClr val="FF0000"/>
              </a:solidFill>
            </a:endParaRPr>
          </a:p>
        </p:txBody>
      </p:sp>
      <p:sp>
        <p:nvSpPr>
          <p:cNvPr id="7" name="TextBox 6"/>
          <p:cNvSpPr txBox="1"/>
          <p:nvPr/>
        </p:nvSpPr>
        <p:spPr>
          <a:xfrm>
            <a:off x="467544" y="4437112"/>
            <a:ext cx="4946995" cy="1077218"/>
          </a:xfrm>
          <a:prstGeom prst="rect">
            <a:avLst/>
          </a:prstGeom>
          <a:noFill/>
        </p:spPr>
        <p:txBody>
          <a:bodyPr wrap="none" rtlCol="0">
            <a:spAutoFit/>
          </a:bodyPr>
          <a:lstStyle/>
          <a:p>
            <a:pPr algn="ctr"/>
            <a:r>
              <a:rPr lang="ru-RU" sz="3200" b="1" dirty="0" smtClean="0">
                <a:solidFill>
                  <a:srgbClr val="FF0000"/>
                </a:solidFill>
              </a:rPr>
              <a:t>Изготовление пасхальных </a:t>
            </a:r>
          </a:p>
          <a:p>
            <a:pPr algn="ctr"/>
            <a:r>
              <a:rPr lang="ru-RU" sz="3200" b="1" dirty="0" smtClean="0">
                <a:solidFill>
                  <a:srgbClr val="FF0000"/>
                </a:solidFill>
              </a:rPr>
              <a:t>яиц</a:t>
            </a:r>
            <a:endParaRPr lang="ru-RU" sz="3200" b="1"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Пасхальный фон для презентации - 51 фото"/>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074" name="Picture 2"/>
          <p:cNvPicPr>
            <a:picLocks noChangeAspect="1" noChangeArrowheads="1"/>
          </p:cNvPicPr>
          <p:nvPr/>
        </p:nvPicPr>
        <p:blipFill>
          <a:blip r:embed="rId4" cstate="print"/>
          <a:srcRect/>
          <a:stretch>
            <a:fillRect/>
          </a:stretch>
        </p:blipFill>
        <p:spPr bwMode="auto">
          <a:xfrm>
            <a:off x="395536" y="404664"/>
            <a:ext cx="3064696" cy="2298522"/>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5436096" y="404664"/>
            <a:ext cx="3312368" cy="2484276"/>
          </a:xfrm>
          <a:prstGeom prst="rect">
            <a:avLst/>
          </a:prstGeom>
          <a:noFill/>
          <a:ln w="9525">
            <a:noFill/>
            <a:miter lim="800000"/>
            <a:headEnd/>
            <a:tailEnd/>
          </a:ln>
        </p:spPr>
      </p:pic>
      <p:pic>
        <p:nvPicPr>
          <p:cNvPr id="3076" name="Picture 4"/>
          <p:cNvPicPr>
            <a:picLocks noChangeAspect="1" noChangeArrowheads="1"/>
          </p:cNvPicPr>
          <p:nvPr/>
        </p:nvPicPr>
        <p:blipFill>
          <a:blip r:embed="rId6" cstate="print"/>
          <a:srcRect/>
          <a:stretch>
            <a:fillRect/>
          </a:stretch>
        </p:blipFill>
        <p:spPr bwMode="auto">
          <a:xfrm>
            <a:off x="5580112" y="3356992"/>
            <a:ext cx="2952328" cy="2214246"/>
          </a:xfrm>
          <a:prstGeom prst="rect">
            <a:avLst/>
          </a:prstGeom>
          <a:noFill/>
          <a:ln w="9525">
            <a:noFill/>
            <a:miter lim="800000"/>
            <a:headEnd/>
            <a:tailEnd/>
          </a:ln>
        </p:spPr>
      </p:pic>
      <p:pic>
        <p:nvPicPr>
          <p:cNvPr id="3077" name="Picture 5"/>
          <p:cNvPicPr>
            <a:picLocks noChangeAspect="1" noChangeArrowheads="1"/>
          </p:cNvPicPr>
          <p:nvPr/>
        </p:nvPicPr>
        <p:blipFill>
          <a:blip r:embed="rId7" cstate="print"/>
          <a:srcRect/>
          <a:stretch>
            <a:fillRect/>
          </a:stretch>
        </p:blipFill>
        <p:spPr bwMode="auto">
          <a:xfrm>
            <a:off x="971600" y="3284984"/>
            <a:ext cx="3216357" cy="2412268"/>
          </a:xfrm>
          <a:prstGeom prst="rect">
            <a:avLst/>
          </a:prstGeom>
          <a:noFill/>
          <a:ln w="9525">
            <a:noFill/>
            <a:miter lim="800000"/>
            <a:headEnd/>
            <a:tailEnd/>
          </a:ln>
        </p:spPr>
      </p:pic>
      <p:sp>
        <p:nvSpPr>
          <p:cNvPr id="7" name="TextBox 6"/>
          <p:cNvSpPr txBox="1"/>
          <p:nvPr/>
        </p:nvSpPr>
        <p:spPr>
          <a:xfrm>
            <a:off x="971600" y="2852936"/>
            <a:ext cx="5844742" cy="523220"/>
          </a:xfrm>
          <a:prstGeom prst="rect">
            <a:avLst/>
          </a:prstGeom>
          <a:noFill/>
        </p:spPr>
        <p:txBody>
          <a:bodyPr wrap="square" rtlCol="0">
            <a:spAutoFit/>
          </a:bodyPr>
          <a:lstStyle/>
          <a:p>
            <a:r>
              <a:rPr lang="ru-RU" sz="2800" b="1" dirty="0" smtClean="0">
                <a:solidFill>
                  <a:srgbClr val="FF0000"/>
                </a:solidFill>
              </a:rPr>
              <a:t>Изготовление Пасхальных открыток</a:t>
            </a:r>
            <a:endParaRPr lang="ru-RU" sz="2800" b="1" dirty="0">
              <a:solidFill>
                <a:srgbClr val="FF0000"/>
              </a:solidFill>
            </a:endParaRPr>
          </a:p>
        </p:txBody>
      </p:sp>
      <p:sp>
        <p:nvSpPr>
          <p:cNvPr id="8" name="TextBox 7"/>
          <p:cNvSpPr txBox="1"/>
          <p:nvPr/>
        </p:nvSpPr>
        <p:spPr>
          <a:xfrm>
            <a:off x="1187624" y="5949280"/>
            <a:ext cx="7056784" cy="584775"/>
          </a:xfrm>
          <a:prstGeom prst="rect">
            <a:avLst/>
          </a:prstGeom>
          <a:noFill/>
        </p:spPr>
        <p:txBody>
          <a:bodyPr wrap="square" rtlCol="0">
            <a:spAutoFit/>
          </a:bodyPr>
          <a:lstStyle/>
          <a:p>
            <a:r>
              <a:rPr lang="ru-RU" sz="3200" b="1" dirty="0" smtClean="0">
                <a:solidFill>
                  <a:srgbClr val="FF0000"/>
                </a:solidFill>
              </a:rPr>
              <a:t>Выставка </a:t>
            </a:r>
            <a:r>
              <a:rPr lang="ru-RU" sz="3200" b="1" smtClean="0">
                <a:solidFill>
                  <a:srgbClr val="FF0000"/>
                </a:solidFill>
              </a:rPr>
              <a:t>рисунков «Символы Пасхи»</a:t>
            </a:r>
            <a:endParaRPr lang="ru-RU" sz="3200" b="1"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Пасхальный фон для презентации - 51 фото"/>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179512" y="1124744"/>
            <a:ext cx="8568952" cy="2308324"/>
          </a:xfrm>
          <a:prstGeom prst="rect">
            <a:avLst/>
          </a:prstGeom>
          <a:noFill/>
        </p:spPr>
        <p:txBody>
          <a:bodyPr wrap="square" rtlCol="0">
            <a:spAutoFit/>
          </a:bodyPr>
          <a:lstStyle/>
          <a:p>
            <a:pPr algn="ctr"/>
            <a:r>
              <a:rPr lang="ru-RU" sz="7200" b="1" dirty="0" smtClean="0">
                <a:solidFill>
                  <a:srgbClr val="FF0000"/>
                </a:solidFill>
              </a:rPr>
              <a:t>Проект </a:t>
            </a:r>
          </a:p>
          <a:p>
            <a:pPr algn="ctr"/>
            <a:r>
              <a:rPr lang="ru-RU" sz="7200" b="1" dirty="0" smtClean="0">
                <a:solidFill>
                  <a:srgbClr val="FF0000"/>
                </a:solidFill>
              </a:rPr>
              <a:t>реализован</a:t>
            </a:r>
            <a:endParaRPr lang="ru-RU" sz="7200" b="1"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Пасхальный фон для презентации - 51 фото"/>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611560" y="548680"/>
            <a:ext cx="7488832" cy="5293757"/>
          </a:xfrm>
          <a:prstGeom prst="rect">
            <a:avLst/>
          </a:prstGeom>
        </p:spPr>
        <p:txBody>
          <a:bodyPr wrap="square">
            <a:spAutoFit/>
          </a:bodyPr>
          <a:lstStyle/>
          <a:p>
            <a:r>
              <a:rPr lang="ru-RU" sz="2000" b="1" dirty="0" smtClean="0">
                <a:solidFill>
                  <a:srgbClr val="002060"/>
                </a:solidFill>
              </a:rPr>
              <a:t>Проект: краткосрочный</a:t>
            </a:r>
          </a:p>
          <a:p>
            <a:r>
              <a:rPr lang="ru-RU" sz="2000" b="1" dirty="0" smtClean="0">
                <a:solidFill>
                  <a:srgbClr val="002060"/>
                </a:solidFill>
              </a:rPr>
              <a:t>Срок реализации: с 10.04.2023г. по 18.04.2023г.</a:t>
            </a:r>
          </a:p>
          <a:p>
            <a:r>
              <a:rPr lang="ru-RU" sz="2000" b="1" dirty="0" smtClean="0">
                <a:solidFill>
                  <a:srgbClr val="002060"/>
                </a:solidFill>
              </a:rPr>
              <a:t>Участники: дети подготовительной группы детского сада, родители, педагоги.</a:t>
            </a:r>
          </a:p>
          <a:p>
            <a:r>
              <a:rPr lang="ru-RU" sz="2000" b="1" u="sng" dirty="0" smtClean="0"/>
              <a:t> </a:t>
            </a:r>
            <a:r>
              <a:rPr lang="ru-RU" sz="2000" b="1" u="sng" dirty="0" smtClean="0">
                <a:solidFill>
                  <a:srgbClr val="002060"/>
                </a:solidFill>
              </a:rPr>
              <a:t>Цель: </a:t>
            </a:r>
          </a:p>
          <a:p>
            <a:r>
              <a:rPr lang="ru-RU" sz="2000" b="1" dirty="0" smtClean="0">
                <a:solidFill>
                  <a:srgbClr val="002060"/>
                </a:solidFill>
              </a:rPr>
              <a:t>Знакомство детей с христианским праздником Светлой Пасхи и его обычаями.</a:t>
            </a:r>
          </a:p>
          <a:p>
            <a:r>
              <a:rPr lang="ru-RU" sz="2000" b="1" u="sng" dirty="0" smtClean="0">
                <a:solidFill>
                  <a:srgbClr val="002060"/>
                </a:solidFill>
              </a:rPr>
              <a:t>Задачи:</a:t>
            </a:r>
          </a:p>
          <a:p>
            <a:r>
              <a:rPr lang="ru-RU" sz="2000" b="1" dirty="0" smtClean="0">
                <a:solidFill>
                  <a:srgbClr val="002060"/>
                </a:solidFill>
              </a:rPr>
              <a:t>1. Познакомить детей с православным праздником «Светлое Воскресение Христово», с его историей.</a:t>
            </a:r>
          </a:p>
          <a:p>
            <a:r>
              <a:rPr lang="ru-RU" sz="2000" b="1" dirty="0" smtClean="0">
                <a:solidFill>
                  <a:srgbClr val="002060"/>
                </a:solidFill>
              </a:rPr>
              <a:t>2. Развивать интерес к культуре предков.</a:t>
            </a:r>
          </a:p>
          <a:p>
            <a:r>
              <a:rPr lang="ru-RU" sz="2000" b="1" dirty="0" smtClean="0">
                <a:solidFill>
                  <a:srgbClr val="002060"/>
                </a:solidFill>
              </a:rPr>
              <a:t>3. Рассказать об обычаях и обрядах, связанных с праздником.</a:t>
            </a:r>
          </a:p>
          <a:p>
            <a:r>
              <a:rPr lang="ru-RU" sz="2000" b="1" dirty="0" smtClean="0">
                <a:solidFill>
                  <a:srgbClr val="002060"/>
                </a:solidFill>
              </a:rPr>
              <a:t>4. Воспитывать патриотические чувства к православным традициями русского народа, к народному творчеству.</a:t>
            </a:r>
          </a:p>
          <a:p>
            <a:endParaRPr lang="ru-RU" sz="2000" b="1" dirty="0" smtClean="0">
              <a:solidFill>
                <a:srgbClr val="002060"/>
              </a:solidFill>
            </a:endParaRPr>
          </a:p>
          <a:p>
            <a:endParaRPr lang="ru-RU" sz="2000" b="1" dirty="0" smtClean="0">
              <a:solidFill>
                <a:srgbClr val="002060"/>
              </a:solidFill>
            </a:endParaRPr>
          </a:p>
          <a:p>
            <a:r>
              <a:rPr lang="ru-RU" dirty="0" smtClean="0"/>
              <a:t> </a:t>
            </a:r>
            <a:endParaRPr lang="ru-R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Пасхальный фон для презентации - 51 фото"/>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395536" y="404664"/>
            <a:ext cx="7992888" cy="4524315"/>
          </a:xfrm>
          <a:prstGeom prst="rect">
            <a:avLst/>
          </a:prstGeom>
        </p:spPr>
        <p:txBody>
          <a:bodyPr wrap="square">
            <a:spAutoFit/>
          </a:bodyPr>
          <a:lstStyle/>
          <a:p>
            <a:r>
              <a:rPr lang="ru-RU" sz="2400" b="1" u="sng" dirty="0" smtClean="0">
                <a:solidFill>
                  <a:srgbClr val="002060"/>
                </a:solidFill>
              </a:rPr>
              <a:t>Пояснительная записка.</a:t>
            </a:r>
          </a:p>
          <a:p>
            <a:r>
              <a:rPr lang="ru-RU" sz="2400" b="1" dirty="0" smtClean="0">
                <a:solidFill>
                  <a:srgbClr val="002060"/>
                </a:solidFill>
              </a:rPr>
              <a:t>Не секрет, что нам приходится заново учиться праздновать наши традиционные праздники. Когда-то традиции передавались в семье из поколения в поколение – «из уст в уста», «от сердца к сердцу». Народные праздники знакомят детей с существующими традициями и обычаями русского народа, помогают донести до ребёнка высокие нравственные идеалы. Мы, взрослые должны познакомить детей с историей нашей Родины, научить пользоваться богатством культурных традиций.</a:t>
            </a:r>
          </a:p>
          <a:p>
            <a:r>
              <a:rPr lang="ru-RU" sz="2400" b="1" dirty="0" smtClean="0">
                <a:solidFill>
                  <a:srgbClr val="002060"/>
                </a:solidFill>
              </a:rPr>
              <a:t> </a:t>
            </a:r>
            <a:endParaRPr lang="ru-RU" sz="2400" b="1" dirty="0">
              <a:solidFill>
                <a:srgbClr val="00206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Пасхальный фон для презентации - 51 фото"/>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683568" y="188640"/>
            <a:ext cx="8208912" cy="6370975"/>
          </a:xfrm>
          <a:prstGeom prst="rect">
            <a:avLst/>
          </a:prstGeom>
        </p:spPr>
        <p:txBody>
          <a:bodyPr wrap="square">
            <a:spAutoFit/>
          </a:bodyPr>
          <a:lstStyle/>
          <a:p>
            <a:r>
              <a:rPr lang="ru-RU" sz="2400" b="1" u="sng" dirty="0" smtClean="0">
                <a:solidFill>
                  <a:srgbClr val="002060"/>
                </a:solidFill>
              </a:rPr>
              <a:t>Комплекс мероприятий:</a:t>
            </a:r>
            <a:endParaRPr lang="ru-RU" sz="2400" b="1" dirty="0" smtClean="0">
              <a:solidFill>
                <a:srgbClr val="002060"/>
              </a:solidFill>
            </a:endParaRPr>
          </a:p>
          <a:p>
            <a:r>
              <a:rPr lang="ru-RU" sz="2400" b="1" dirty="0" smtClean="0">
                <a:solidFill>
                  <a:srgbClr val="002060"/>
                </a:solidFill>
              </a:rPr>
              <a:t>1. Беседа на тему «Что такое Пасха?», «Почему мы красим яйца?», «Как в старину люди готовились к празднику Пасхи?»; составление рассказов «Как мы дома празднуем Пасху?»</a:t>
            </a:r>
          </a:p>
          <a:p>
            <a:r>
              <a:rPr lang="ru-RU" sz="2400" b="1" dirty="0" smtClean="0">
                <a:solidFill>
                  <a:srgbClr val="002060"/>
                </a:solidFill>
              </a:rPr>
              <a:t>2.Чтение пасхальной сказки «Красная шапочка» в обработке, чтение стихотворения А.Плещеева «Христос Воскрес».</a:t>
            </a:r>
          </a:p>
          <a:p>
            <a:r>
              <a:rPr lang="ru-RU" sz="2400" b="1" dirty="0" smtClean="0">
                <a:solidFill>
                  <a:srgbClr val="002060"/>
                </a:solidFill>
              </a:rPr>
              <a:t>3. Пасхальные игры «Катание яиц», «За двумя зайцами», Игра «Найди яйцо», «Кто найдёт больше яиц?», хороводные игры «Солнышко-вёдрышко», «Ты по кругу пройди, себе друга найди», «Эстафета с яйцами», сюжетно-ролевая игра «Праздник».</a:t>
            </a:r>
          </a:p>
          <a:p>
            <a:r>
              <a:rPr lang="ru-RU" sz="2400" b="1" dirty="0" smtClean="0">
                <a:solidFill>
                  <a:srgbClr val="002060"/>
                </a:solidFill>
              </a:rPr>
              <a:t>4. Рисование  «Символы Пасхи»</a:t>
            </a:r>
          </a:p>
          <a:p>
            <a:r>
              <a:rPr lang="ru-RU" sz="2400" b="1" dirty="0" smtClean="0">
                <a:solidFill>
                  <a:srgbClr val="002060"/>
                </a:solidFill>
              </a:rPr>
              <a:t>5. Аппликация </a:t>
            </a:r>
            <a:r>
              <a:rPr lang="ru-RU" sz="2400" b="1" dirty="0" err="1" smtClean="0">
                <a:solidFill>
                  <a:srgbClr val="002060"/>
                </a:solidFill>
              </a:rPr>
              <a:t>декупаж</a:t>
            </a:r>
            <a:r>
              <a:rPr lang="ru-RU" sz="2400" b="1" dirty="0" smtClean="0">
                <a:solidFill>
                  <a:srgbClr val="002060"/>
                </a:solidFill>
              </a:rPr>
              <a:t> пасхального яйца, Пасхальная открытка</a:t>
            </a:r>
          </a:p>
          <a:p>
            <a:r>
              <a:rPr lang="ru-RU" sz="2400" dirty="0" smtClean="0">
                <a:solidFill>
                  <a:srgbClr val="002060"/>
                </a:solidFill>
              </a:rPr>
              <a:t> </a:t>
            </a:r>
            <a:endParaRPr lang="ru-RU" sz="2400" dirty="0">
              <a:solidFill>
                <a:srgbClr val="00206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Пасхальный фон для презентации - 51 фото"/>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539552" y="476672"/>
            <a:ext cx="7992888" cy="2308324"/>
          </a:xfrm>
          <a:prstGeom prst="rect">
            <a:avLst/>
          </a:prstGeom>
        </p:spPr>
        <p:txBody>
          <a:bodyPr wrap="square">
            <a:spAutoFit/>
          </a:bodyPr>
          <a:lstStyle/>
          <a:p>
            <a:r>
              <a:rPr lang="ru-RU" sz="2400" b="1" u="sng" dirty="0" smtClean="0">
                <a:solidFill>
                  <a:srgbClr val="002060"/>
                </a:solidFill>
              </a:rPr>
              <a:t>Работа с родителями:</a:t>
            </a:r>
            <a:endParaRPr lang="ru-RU" sz="2400" b="1" dirty="0" smtClean="0">
              <a:solidFill>
                <a:srgbClr val="002060"/>
              </a:solidFill>
            </a:endParaRPr>
          </a:p>
          <a:p>
            <a:r>
              <a:rPr lang="ru-RU" sz="2400" b="1" dirty="0" smtClean="0">
                <a:solidFill>
                  <a:srgbClr val="002060"/>
                </a:solidFill>
              </a:rPr>
              <a:t>1. Консультация для родителей «Пасха - главный православный праздник года», «Пасха, светлая пасха!»</a:t>
            </a:r>
          </a:p>
          <a:p>
            <a:r>
              <a:rPr lang="ru-RU" sz="2400" b="1" dirty="0" smtClean="0">
                <a:solidFill>
                  <a:srgbClr val="002060"/>
                </a:solidFill>
              </a:rPr>
              <a:t>2. Родителям рекомендуется: в канун Пасхи  посмотреть с детьми мультипликационный фильм «Великая книга: Пасхальная история».</a:t>
            </a:r>
            <a:endParaRPr lang="ru-RU" sz="2400" b="1" dirty="0">
              <a:solidFill>
                <a:srgbClr val="002060"/>
              </a:solidFill>
            </a:endParaRPr>
          </a:p>
        </p:txBody>
      </p:sp>
      <p:sp>
        <p:nvSpPr>
          <p:cNvPr id="4" name="Прямоугольник 3"/>
          <p:cNvSpPr/>
          <p:nvPr/>
        </p:nvSpPr>
        <p:spPr>
          <a:xfrm>
            <a:off x="2627784" y="2708920"/>
            <a:ext cx="6264696" cy="738664"/>
          </a:xfrm>
          <a:prstGeom prst="rect">
            <a:avLst/>
          </a:prstGeom>
        </p:spPr>
        <p:txBody>
          <a:bodyPr wrap="square">
            <a:spAutoFit/>
          </a:bodyPr>
          <a:lstStyle/>
          <a:p>
            <a:r>
              <a:rPr lang="ru-RU" sz="2400" b="1" u="sng" dirty="0" smtClean="0">
                <a:solidFill>
                  <a:srgbClr val="002060"/>
                </a:solidFill>
              </a:rPr>
              <a:t>Беседа на тему «Что такое пасха?»</a:t>
            </a:r>
          </a:p>
          <a:p>
            <a:r>
              <a:rPr lang="ru-RU" dirty="0" smtClean="0">
                <a:solidFill>
                  <a:srgbClr val="002060"/>
                </a:solidFill>
              </a:rPr>
              <a:t> </a:t>
            </a:r>
            <a:endParaRPr lang="ru-RU" dirty="0">
              <a:solidFill>
                <a:srgbClr val="002060"/>
              </a:solidFill>
            </a:endParaRPr>
          </a:p>
        </p:txBody>
      </p:sp>
      <p:sp>
        <p:nvSpPr>
          <p:cNvPr id="5" name="Прямоугольник 4"/>
          <p:cNvSpPr/>
          <p:nvPr/>
        </p:nvSpPr>
        <p:spPr>
          <a:xfrm>
            <a:off x="1187624" y="3212976"/>
            <a:ext cx="7128792" cy="3046988"/>
          </a:xfrm>
          <a:prstGeom prst="rect">
            <a:avLst/>
          </a:prstGeom>
        </p:spPr>
        <p:txBody>
          <a:bodyPr wrap="square">
            <a:spAutoFit/>
          </a:bodyPr>
          <a:lstStyle/>
          <a:p>
            <a:r>
              <a:rPr lang="ru-RU" sz="2400" b="1" dirty="0" smtClean="0">
                <a:solidFill>
                  <a:srgbClr val="002060"/>
                </a:solidFill>
              </a:rPr>
              <a:t>12 апреля мы будем встречать христианский праздник - Пасха. Этот праздник – победа жизни над смертью, праздник любви, мира и светлой жизни. Когда-то давно Господь послал на Землю своего сына- Иисуса, который должен был научить народ смирению и любви. Христос принес себя в жертву, чтобы показать людям истинную любовь – это любовь к Богу.</a:t>
            </a:r>
            <a:endParaRPr lang="ru-RU" sz="2400" b="1" dirty="0">
              <a:solidFill>
                <a:srgbClr val="00206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Пасхальный фон для презентации - 51 фото"/>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539552" y="332655"/>
            <a:ext cx="8208912" cy="5940088"/>
          </a:xfrm>
          <a:prstGeom prst="rect">
            <a:avLst/>
          </a:prstGeom>
        </p:spPr>
        <p:txBody>
          <a:bodyPr wrap="square">
            <a:spAutoFit/>
          </a:bodyPr>
          <a:lstStyle/>
          <a:p>
            <a:r>
              <a:rPr lang="ru-RU" sz="2000" b="1" dirty="0" smtClean="0">
                <a:solidFill>
                  <a:srgbClr val="002060"/>
                </a:solidFill>
              </a:rPr>
              <a:t>Своей смертью, а затем воскрешением, Христос поведал людям, что жизнь не заканчивается смертью. Неизбежный конец жизни приводит к встрече с Богом. Вот это воскрешение – победу над смертью и празднуют люди каждый год весной – и называется этот праздник Пасха.</a:t>
            </a:r>
          </a:p>
          <a:p>
            <a:r>
              <a:rPr lang="ru-RU" sz="2000" b="1" dirty="0" smtClean="0">
                <a:solidFill>
                  <a:srgbClr val="002060"/>
                </a:solidFill>
              </a:rPr>
              <a:t>   Всю неделю, предшествующую Пасхе, называют Страстной. Особо выделяют последние дни Страстной недели – Чистый Четверг (день очищения от грехов), Страстная Пятница (упоминание о распятии и смерти Иисуса Христа), Великая Суббота (день печали), и Светлое Воскресение Христово – праздник жизни и победы над смертью.</a:t>
            </a:r>
          </a:p>
          <a:p>
            <a:r>
              <a:rPr lang="ru-RU" sz="2000" b="1" dirty="0" smtClean="0">
                <a:solidFill>
                  <a:srgbClr val="002060"/>
                </a:solidFill>
              </a:rPr>
              <a:t>   Начиная с Чистого Четверга мы начинаем готовиться к встрече Пасхи – сначала убирать дом, а потом красим яйца и печем куличи.</a:t>
            </a:r>
          </a:p>
          <a:p>
            <a:r>
              <a:rPr lang="ru-RU" sz="2000" b="1" dirty="0" smtClean="0">
                <a:solidFill>
                  <a:srgbClr val="002060"/>
                </a:solidFill>
              </a:rPr>
              <a:t>   Праздник Пасхи продолжается целую неделю. И называется эта неделя по-разному - пасхальной, светлой, святой. Люди ходят друг к другу в гости, веселятся. В городах качались на качелях, каруселях, играли в горелки. В деревнях устраивали игры, хороводы.</a:t>
            </a:r>
          </a:p>
          <a:p>
            <a:r>
              <a:rPr lang="ru-RU" sz="2000" b="1" dirty="0" smtClean="0">
                <a:solidFill>
                  <a:srgbClr val="002060"/>
                </a:solidFill>
              </a:rPr>
              <a:t>   Люди думали о будущем урожае и посевных работах и чтобы пробудить землю от зимнего сна, чтобы был хороший урожай катали по земле крашеные яички.</a:t>
            </a:r>
            <a:endParaRPr lang="ru-RU" sz="2000" b="1" dirty="0">
              <a:solidFill>
                <a:srgbClr val="00206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Пасхальный фон для презентации - 51 фото"/>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323528" y="188640"/>
            <a:ext cx="8352928" cy="6771665"/>
          </a:xfrm>
          <a:prstGeom prst="rect">
            <a:avLst/>
          </a:prstGeom>
        </p:spPr>
        <p:txBody>
          <a:bodyPr wrap="square">
            <a:spAutoFit/>
          </a:bodyPr>
          <a:lstStyle/>
          <a:p>
            <a:r>
              <a:rPr lang="ru-RU" sz="2000" b="1" dirty="0" smtClean="0">
                <a:solidFill>
                  <a:srgbClr val="002060"/>
                </a:solidFill>
              </a:rPr>
              <a:t>                                </a:t>
            </a:r>
            <a:r>
              <a:rPr lang="ru-RU" sz="2000" b="1" u="sng" dirty="0" smtClean="0">
                <a:solidFill>
                  <a:srgbClr val="002060"/>
                </a:solidFill>
              </a:rPr>
              <a:t>Беседа «Почему мы красим яйца?»</a:t>
            </a:r>
          </a:p>
          <a:p>
            <a:r>
              <a:rPr lang="ru-RU" sz="2000" b="1" dirty="0" smtClean="0">
                <a:solidFill>
                  <a:srgbClr val="002060"/>
                </a:solidFill>
              </a:rPr>
              <a:t>   «Царь – день», или «Велик – день» - так называли праздник Пасхи в народе. Пасха это день всеобщего равенства, любви и милосердия. Люди приветствовали друг друга словами «Христос воскрес», в ответ звучало «Воистину воскрес», трижды целовались, дарили друг другу красные яйца. Этот обычай очень давний; Христос дал нам жизнь, а яйцо это знак жизни. Мы ведь знаем, что из яйца выходит живое существо.</a:t>
            </a:r>
          </a:p>
          <a:p>
            <a:r>
              <a:rPr lang="ru-RU" sz="2000" b="1" dirty="0" smtClean="0">
                <a:solidFill>
                  <a:srgbClr val="002060"/>
                </a:solidFill>
              </a:rPr>
              <a:t>–                   Кто, вылупляется из яйца? (ответы детей).</a:t>
            </a:r>
          </a:p>
          <a:p>
            <a:r>
              <a:rPr lang="ru-RU" sz="2000" b="1" dirty="0" smtClean="0">
                <a:solidFill>
                  <a:srgbClr val="002060"/>
                </a:solidFill>
              </a:rPr>
              <a:t>–                   Призадумалось яйцо:</a:t>
            </a:r>
          </a:p>
          <a:p>
            <a:r>
              <a:rPr lang="ru-RU" sz="2000" b="1" dirty="0" smtClean="0">
                <a:solidFill>
                  <a:srgbClr val="002060"/>
                </a:solidFill>
              </a:rPr>
              <a:t>–                   Кто же я, в конце концов? Лебедь, утка, или я, ядовитая змея? -</a:t>
            </a:r>
          </a:p>
          <a:p>
            <a:r>
              <a:rPr lang="ru-RU" sz="2000" b="1" dirty="0" smtClean="0">
                <a:solidFill>
                  <a:srgbClr val="002060"/>
                </a:solidFill>
              </a:rPr>
              <a:t>–                    А как вы думаете, в какой цвет красили яйца наши предки? И почему?</a:t>
            </a:r>
          </a:p>
          <a:p>
            <a:r>
              <a:rPr lang="ru-RU" sz="2000" b="1" dirty="0" smtClean="0">
                <a:solidFill>
                  <a:srgbClr val="002060"/>
                </a:solidFill>
              </a:rPr>
              <a:t>–                   Красный цвет – это цвет радости. И ещё это цвет крови, которой Христос освятил жизнь. Вот с тех пор люди стали приветствовать друг друга красным яйцом, как знаком вечной жизни.</a:t>
            </a:r>
          </a:p>
          <a:p>
            <a:r>
              <a:rPr lang="ru-RU" sz="2000" b="1" dirty="0" smtClean="0">
                <a:solidFill>
                  <a:srgbClr val="002060"/>
                </a:solidFill>
              </a:rPr>
              <a:t>Послушайте, как в старину красили яйца. Первоначально яйца окрашивались только в красный цвет, позже их стали окрашивать во всевозможные цвета, рисовали на них пейзажи, записывали даже свои мысли.</a:t>
            </a:r>
            <a:endParaRPr lang="ru-RU" sz="2000" b="1" dirty="0">
              <a:solidFill>
                <a:srgbClr val="00206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Пасхальный фон для презентации - 51 фото"/>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611560" y="197346"/>
            <a:ext cx="8280920" cy="4370427"/>
          </a:xfrm>
          <a:prstGeom prst="rect">
            <a:avLst/>
          </a:prstGeom>
        </p:spPr>
        <p:txBody>
          <a:bodyPr wrap="square">
            <a:spAutoFit/>
          </a:bodyPr>
          <a:lstStyle/>
          <a:p>
            <a:r>
              <a:rPr lang="ru-RU" sz="2000" b="1" dirty="0" smtClean="0">
                <a:solidFill>
                  <a:srgbClr val="002060"/>
                </a:solidFill>
              </a:rPr>
              <a:t>Также в старину яйца окрашивали с помощью ярких лоскутков и ниток, которые линяли. Яйцо смачивали водой, и обкладывали лоскутками и нитками, заворачивали в белую тряпочку и крепко заматывали ниткой, затем варили.</a:t>
            </a:r>
          </a:p>
          <a:p>
            <a:r>
              <a:rPr lang="ru-RU" sz="2000" b="1" dirty="0" smtClean="0">
                <a:solidFill>
                  <a:srgbClr val="002060"/>
                </a:solidFill>
              </a:rPr>
              <a:t>Красили яйца в четверг перед праздником, всей </a:t>
            </a:r>
            <a:r>
              <a:rPr lang="ru-RU" sz="2000" b="1" dirty="0" err="1" smtClean="0">
                <a:solidFill>
                  <a:srgbClr val="002060"/>
                </a:solidFill>
              </a:rPr>
              <a:t>семьѐй</a:t>
            </a:r>
            <a:r>
              <a:rPr lang="ru-RU" sz="2000" b="1" dirty="0" smtClean="0">
                <a:solidFill>
                  <a:srgbClr val="002060"/>
                </a:solidFill>
              </a:rPr>
              <a:t>. Бытовало поверье, что яйца, сваренные в крутую в чистый четверг, предохраняют от болезней, если их есть на Пасху, а скорлупу от яиц зарыть в землю на пастбище где пасли скот, это надёжно защищало домашних животных от сглаза и всяких несчастий.</a:t>
            </a:r>
          </a:p>
          <a:p>
            <a:r>
              <a:rPr lang="ru-RU" sz="2000" b="1" dirty="0" smtClean="0">
                <a:solidFill>
                  <a:srgbClr val="002060"/>
                </a:solidFill>
              </a:rPr>
              <a:t>Но самое главное, что вы должны запомнить, Пасха – день всеобщего равенства, любви и милосердия. Не обижайте младших, будьте внимательны и послушны старшим, щедры к бедным, добры к нашим четвероногим и крылатым друзьям.</a:t>
            </a:r>
          </a:p>
          <a:p>
            <a:r>
              <a:rPr lang="ru-RU" sz="2000" b="1" dirty="0" smtClean="0">
                <a:solidFill>
                  <a:srgbClr val="002060"/>
                </a:solidFill>
              </a:rPr>
              <a:t>Пусть в ваших душах царит любовь и милосердие.</a:t>
            </a:r>
            <a:endParaRPr lang="ru-RU" sz="2000" b="1" dirty="0">
              <a:solidFill>
                <a:srgbClr val="00206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Пасхальный фон для презентации - 51 фото"/>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251520" y="260647"/>
            <a:ext cx="8712968" cy="6247864"/>
          </a:xfrm>
          <a:prstGeom prst="rect">
            <a:avLst/>
          </a:prstGeom>
        </p:spPr>
        <p:txBody>
          <a:bodyPr wrap="square">
            <a:spAutoFit/>
          </a:bodyPr>
          <a:lstStyle/>
          <a:p>
            <a:r>
              <a:rPr lang="ru-RU" sz="2000" b="1" dirty="0" smtClean="0">
                <a:solidFill>
                  <a:srgbClr val="002060"/>
                </a:solidFill>
              </a:rPr>
              <a:t>                                                                   </a:t>
            </a:r>
            <a:r>
              <a:rPr lang="ru-RU" sz="2000" b="1" u="sng" dirty="0" smtClean="0">
                <a:solidFill>
                  <a:srgbClr val="002060"/>
                </a:solidFill>
              </a:rPr>
              <a:t>ИГРЫ:</a:t>
            </a:r>
          </a:p>
          <a:p>
            <a:r>
              <a:rPr lang="ru-RU" sz="2000" b="1" u="sng" dirty="0" smtClean="0">
                <a:solidFill>
                  <a:srgbClr val="002060"/>
                </a:solidFill>
              </a:rPr>
              <a:t>Игра «Найди яйцо»:</a:t>
            </a:r>
            <a:r>
              <a:rPr lang="ru-RU" sz="2000" b="1" dirty="0" smtClean="0">
                <a:solidFill>
                  <a:srgbClr val="002060"/>
                </a:solidFill>
              </a:rPr>
              <a:t> воспитатель показывает детям </a:t>
            </a:r>
            <a:r>
              <a:rPr lang="ru-RU" sz="2000" b="1" dirty="0" err="1" smtClean="0">
                <a:solidFill>
                  <a:srgbClr val="002060"/>
                </a:solidFill>
              </a:rPr>
              <a:t>яйцо-писанку</a:t>
            </a:r>
            <a:r>
              <a:rPr lang="ru-RU" sz="2000" b="1" dirty="0" smtClean="0">
                <a:solidFill>
                  <a:srgbClr val="002060"/>
                </a:solidFill>
              </a:rPr>
              <a:t>, после чего предлагает им закрыть глаза, а в это время прячет яйцо в группе. Желательно положить его на видное место. Затем детям предлагается найти </a:t>
            </a:r>
            <a:r>
              <a:rPr lang="ru-RU" sz="2000" b="1" dirty="0" err="1" smtClean="0">
                <a:solidFill>
                  <a:srgbClr val="002060"/>
                </a:solidFill>
              </a:rPr>
              <a:t>писанку</a:t>
            </a:r>
            <a:r>
              <a:rPr lang="ru-RU" sz="2000" b="1" dirty="0" smtClean="0">
                <a:solidFill>
                  <a:srgbClr val="002060"/>
                </a:solidFill>
              </a:rPr>
              <a:t>.</a:t>
            </a:r>
          </a:p>
          <a:p>
            <a:r>
              <a:rPr lang="ru-RU" sz="2000" b="1" dirty="0" smtClean="0">
                <a:solidFill>
                  <a:srgbClr val="002060"/>
                </a:solidFill>
              </a:rPr>
              <a:t> </a:t>
            </a:r>
          </a:p>
          <a:p>
            <a:r>
              <a:rPr lang="ru-RU" sz="2000" b="1" u="sng" dirty="0" smtClean="0">
                <a:solidFill>
                  <a:srgbClr val="002060"/>
                </a:solidFill>
              </a:rPr>
              <a:t>Игра «Катание яиц»:</a:t>
            </a:r>
            <a:r>
              <a:rPr lang="ru-RU" sz="2000" b="1" dirty="0" smtClean="0">
                <a:solidFill>
                  <a:srgbClr val="002060"/>
                </a:solidFill>
              </a:rPr>
              <a:t> воспитатель раскладывает небольшие сувениры и устанавливает небольшую самодельную горку или доску. Ребенок берет в руки яйцо и скатывает его с горки. К какому сувениру прикатится яйцо, тот подарок получает ребенок.</a:t>
            </a:r>
          </a:p>
          <a:p>
            <a:r>
              <a:rPr lang="ru-RU" sz="2000" b="1" dirty="0" smtClean="0">
                <a:solidFill>
                  <a:srgbClr val="002060"/>
                </a:solidFill>
              </a:rPr>
              <a:t>Пасхальная игра «Катание яиц» всегда была любимой игрой в Светлый праздник Пасхи на Руси. Специально для этой игры взрослые мастерили Пасхальную горку с бортиками, по которой скатывали Пасхальные яйца.</a:t>
            </a:r>
          </a:p>
          <a:p>
            <a:r>
              <a:rPr lang="ru-RU" sz="2000" b="1" dirty="0" smtClean="0">
                <a:solidFill>
                  <a:srgbClr val="002060"/>
                </a:solidFill>
              </a:rPr>
              <a:t>Горку или «желобок» можно соорудить из дерева или картона, а чтобы она была наклонной – с одной стороны горки сделать подставку. Горку устанавливают на ровной, желательно гладкой, поверхности.</a:t>
            </a:r>
          </a:p>
          <a:p>
            <a:r>
              <a:rPr lang="ru-RU" sz="2000" b="1" dirty="0" smtClean="0">
                <a:solidFill>
                  <a:srgbClr val="002060"/>
                </a:solidFill>
              </a:rPr>
              <a:t>Каждому игроку выдается крашеное Пасхальное яйцо, с которым он будет принимать участие в игре. Участники игры по одному подходили к горке и скатывали каждый свой Пасхальное яйцо. Выигрывает тот, чье Пасхальное яйцо укатилось дальше.</a:t>
            </a:r>
            <a:endParaRPr lang="ru-RU" sz="2000" b="1" dirty="0">
              <a:solidFill>
                <a:srgbClr val="002060"/>
              </a:solidFill>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TotalTime>
  <Words>1123</Words>
  <Application>Microsoft Office PowerPoint</Application>
  <PresentationFormat>Экран (4:3)</PresentationFormat>
  <Paragraphs>86</Paragraphs>
  <Slides>17</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Алексей Андреев</dc:creator>
  <cp:lastModifiedBy>kaktu</cp:lastModifiedBy>
  <cp:revision>12</cp:revision>
  <dcterms:created xsi:type="dcterms:W3CDTF">2023-04-18T10:39:05Z</dcterms:created>
  <dcterms:modified xsi:type="dcterms:W3CDTF">2023-04-20T08:54:38Z</dcterms:modified>
</cp:coreProperties>
</file>