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0" r:id="rId3"/>
    <p:sldId id="262" r:id="rId4"/>
    <p:sldId id="261" r:id="rId5"/>
    <p:sldId id="257" r:id="rId6"/>
    <p:sldId id="259" r:id="rId7"/>
    <p:sldId id="258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 showGuides="1">
      <p:cViewPr varScale="1">
        <p:scale>
          <a:sx n="49" d="100"/>
          <a:sy n="49" d="100"/>
        </p:scale>
        <p:origin x="78" y="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499" y="2529045"/>
            <a:ext cx="7923075" cy="3806688"/>
          </a:xfrm>
        </p:spPr>
        <p:txBody>
          <a:bodyPr>
            <a:normAutofit/>
          </a:bodyPr>
          <a:lstStyle/>
          <a:p>
            <a:r>
              <a:rPr lang="ru-RU" dirty="0" smtClean="0"/>
              <a:t>   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Повторение сказки «</a:t>
            </a:r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Снегурушка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лиса».</a:t>
            </a: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 «Эхо», «Чудесный мешочек»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52890" y="230853"/>
            <a:ext cx="6400800" cy="1947333"/>
          </a:xfrm>
        </p:spPr>
        <p:txBody>
          <a:bodyPr/>
          <a:lstStyle/>
          <a:p>
            <a:r>
              <a:rPr lang="ru-RU" b="1" dirty="0" err="1" smtClean="0">
                <a:solidFill>
                  <a:srgbClr val="002060"/>
                </a:solidFill>
              </a:rPr>
              <a:t>Гербова</a:t>
            </a:r>
            <a:r>
              <a:rPr lang="ru-RU" b="1" dirty="0" smtClean="0">
                <a:solidFill>
                  <a:srgbClr val="002060"/>
                </a:solidFill>
              </a:rPr>
              <a:t> В. В. Развитие речи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Младшая группа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Декабрь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2 неделя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0836" y="230853"/>
            <a:ext cx="3854518" cy="29067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36204" y="6104900"/>
            <a:ext cx="70094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Автор презентации: Казанцева В. Г</a:t>
            </a:r>
            <a:r>
              <a:rPr lang="ru-RU" sz="2400" b="1" dirty="0" smtClean="0">
                <a:solidFill>
                  <a:srgbClr val="002060"/>
                </a:solidFill>
              </a:rPr>
              <a:t>. - СЗД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МАДОУ «Детский сад №4 «Солнышко</a:t>
            </a:r>
            <a:r>
              <a:rPr lang="ru-RU" sz="2000" b="1" dirty="0" smtClean="0">
                <a:solidFill>
                  <a:srgbClr val="002060"/>
                </a:solidFill>
              </a:rPr>
              <a:t>»</a:t>
            </a:r>
            <a:r>
              <a:rPr lang="ru-RU" sz="2000" b="1" dirty="0" smtClean="0">
                <a:solidFill>
                  <a:srgbClr val="002060"/>
                </a:solidFill>
              </a:rPr>
              <a:t>, г. Арамиль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37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yavix.ru/i/1/f/1/d451b251ab5d95d0237f5cff66a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649"/>
            <a:ext cx="8156792" cy="615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73769" y="526942"/>
            <a:ext cx="40352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solidFill>
                  <a:srgbClr val="444444"/>
                </a:solidFill>
                <a:latin typeface="Arial" panose="020B0604020202020204" pitchFamily="34" charset="0"/>
              </a:rPr>
              <a:t>Ay</a:t>
            </a:r>
            <a:r>
              <a:rPr lang="ru-RU" sz="2400" dirty="0">
                <a:solidFill>
                  <a:srgbClr val="444444"/>
                </a:solidFill>
                <a:latin typeface="Arial" panose="020B0604020202020204" pitchFamily="34" charset="0"/>
              </a:rPr>
              <a:t>, </a:t>
            </a:r>
            <a:r>
              <a:rPr lang="ru-RU" sz="2400" dirty="0" err="1">
                <a:solidFill>
                  <a:srgbClr val="444444"/>
                </a:solidFill>
                <a:latin typeface="Arial" panose="020B0604020202020204" pitchFamily="34" charset="0"/>
              </a:rPr>
              <a:t>ay</a:t>
            </a:r>
            <a:r>
              <a:rPr lang="ru-RU" sz="2400" dirty="0">
                <a:solidFill>
                  <a:srgbClr val="444444"/>
                </a:solidFill>
                <a:latin typeface="Arial" panose="020B0604020202020204" pitchFamily="34" charset="0"/>
              </a:rPr>
              <a:t>, </a:t>
            </a:r>
            <a:r>
              <a:rPr lang="ru-RU" sz="2400" dirty="0" err="1">
                <a:solidFill>
                  <a:srgbClr val="444444"/>
                </a:solidFill>
                <a:latin typeface="Arial" panose="020B0604020202020204" pitchFamily="34" charset="0"/>
              </a:rPr>
              <a:t>Снегурушка</a:t>
            </a:r>
            <a:r>
              <a:rPr lang="ru-RU" sz="2400" dirty="0" smtClean="0">
                <a:solidFill>
                  <a:srgbClr val="444444"/>
                </a:solidFill>
                <a:latin typeface="Arial" panose="020B0604020202020204" pitchFamily="34" charset="0"/>
              </a:rPr>
              <a:t>!</a:t>
            </a:r>
            <a:endParaRPr lang="en-US" sz="2400" dirty="0" smtClean="0">
              <a:solidFill>
                <a:srgbClr val="444444"/>
              </a:solidFill>
              <a:latin typeface="Arial" panose="020B0604020202020204" pitchFamily="34" charset="0"/>
            </a:endParaRPr>
          </a:p>
          <a:p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err="1">
                <a:solidFill>
                  <a:srgbClr val="444444"/>
                </a:solidFill>
                <a:latin typeface="Arial" panose="020B0604020202020204" pitchFamily="34" charset="0"/>
              </a:rPr>
              <a:t>Ay</a:t>
            </a:r>
            <a:r>
              <a:rPr lang="ru-RU" sz="2400" dirty="0">
                <a:solidFill>
                  <a:srgbClr val="444444"/>
                </a:solidFill>
                <a:latin typeface="Arial" panose="020B0604020202020204" pitchFamily="34" charset="0"/>
              </a:rPr>
              <a:t>, </a:t>
            </a:r>
            <a:r>
              <a:rPr lang="ru-RU" sz="2400" dirty="0" err="1">
                <a:solidFill>
                  <a:srgbClr val="444444"/>
                </a:solidFill>
                <a:latin typeface="Arial" panose="020B0604020202020204" pitchFamily="34" charset="0"/>
              </a:rPr>
              <a:t>ay</a:t>
            </a:r>
            <a:r>
              <a:rPr lang="ru-RU" sz="2400" dirty="0">
                <a:solidFill>
                  <a:srgbClr val="444444"/>
                </a:solidFill>
                <a:latin typeface="Arial" panose="020B0604020202020204" pitchFamily="34" charset="0"/>
              </a:rPr>
              <a:t>, голубушка</a:t>
            </a:r>
            <a:r>
              <a:rPr lang="ru-RU" sz="2400" dirty="0" smtClean="0">
                <a:solidFill>
                  <a:srgbClr val="444444"/>
                </a:solidFill>
                <a:latin typeface="Arial" panose="020B0604020202020204" pitchFamily="34" charset="0"/>
              </a:rPr>
              <a:t>!</a:t>
            </a:r>
            <a:endParaRPr lang="en-US" sz="2400" dirty="0" smtClean="0">
              <a:solidFill>
                <a:srgbClr val="444444"/>
              </a:solidFill>
              <a:latin typeface="Arial" panose="020B0604020202020204" pitchFamily="34" charset="0"/>
            </a:endParaRPr>
          </a:p>
          <a:p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solidFill>
                  <a:srgbClr val="444444"/>
                </a:solidFill>
                <a:latin typeface="Arial" panose="020B0604020202020204" pitchFamily="34" charset="0"/>
              </a:rPr>
              <a:t>У дедушки, у </a:t>
            </a:r>
            <a:r>
              <a:rPr lang="ru-RU" sz="2400" dirty="0" smtClean="0">
                <a:solidFill>
                  <a:srgbClr val="444444"/>
                </a:solidFill>
                <a:latin typeface="Arial" panose="020B0604020202020204" pitchFamily="34" charset="0"/>
              </a:rPr>
              <a:t>бабушки</a:t>
            </a:r>
            <a:endParaRPr lang="en-US" sz="2400" dirty="0" smtClean="0">
              <a:solidFill>
                <a:srgbClr val="444444"/>
              </a:solidFill>
              <a:latin typeface="Arial" panose="020B0604020202020204" pitchFamily="34" charset="0"/>
            </a:endParaRPr>
          </a:p>
          <a:p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solidFill>
                  <a:srgbClr val="444444"/>
                </a:solidFill>
                <a:latin typeface="Arial" panose="020B0604020202020204" pitchFamily="34" charset="0"/>
              </a:rPr>
              <a:t>Была внучка </a:t>
            </a:r>
            <a:r>
              <a:rPr lang="ru-RU" sz="2400" dirty="0" err="1">
                <a:solidFill>
                  <a:srgbClr val="444444"/>
                </a:solidFill>
                <a:latin typeface="Arial" panose="020B0604020202020204" pitchFamily="34" charset="0"/>
              </a:rPr>
              <a:t>Снегурушка</a:t>
            </a:r>
            <a:r>
              <a:rPr lang="ru-RU" sz="2400" dirty="0" smtClean="0">
                <a:solidFill>
                  <a:srgbClr val="444444"/>
                </a:solidFill>
                <a:latin typeface="Arial" panose="020B0604020202020204" pitchFamily="34" charset="0"/>
              </a:rPr>
              <a:t>.</a:t>
            </a:r>
            <a:endParaRPr lang="en-US" sz="2400" dirty="0" smtClean="0">
              <a:solidFill>
                <a:srgbClr val="444444"/>
              </a:solidFill>
              <a:latin typeface="Arial" panose="020B0604020202020204" pitchFamily="34" charset="0"/>
            </a:endParaRPr>
          </a:p>
          <a:p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solidFill>
                  <a:srgbClr val="444444"/>
                </a:solidFill>
                <a:latin typeface="Arial" panose="020B0604020202020204" pitchFamily="34" charset="0"/>
              </a:rPr>
              <a:t>Ее подружки в лес </a:t>
            </a:r>
            <a:endParaRPr lang="en-US" sz="2400" dirty="0" smtClean="0">
              <a:solidFill>
                <a:srgbClr val="444444"/>
              </a:solidFill>
              <a:latin typeface="Arial" panose="020B0604020202020204" pitchFamily="34" charset="0"/>
            </a:endParaRPr>
          </a:p>
          <a:p>
            <a:r>
              <a:rPr lang="ru-RU" sz="2400" dirty="0" smtClean="0">
                <a:solidFill>
                  <a:srgbClr val="444444"/>
                </a:solidFill>
                <a:latin typeface="Arial" panose="020B0604020202020204" pitchFamily="34" charset="0"/>
              </a:rPr>
              <a:t>заманили,</a:t>
            </a:r>
            <a:endParaRPr lang="en-US" sz="2400" dirty="0" smtClean="0">
              <a:solidFill>
                <a:srgbClr val="444444"/>
              </a:solidFill>
              <a:latin typeface="Arial" panose="020B0604020202020204" pitchFamily="34" charset="0"/>
            </a:endParaRPr>
          </a:p>
          <a:p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solidFill>
                  <a:srgbClr val="444444"/>
                </a:solidFill>
                <a:latin typeface="Arial" panose="020B0604020202020204" pitchFamily="34" charset="0"/>
              </a:rPr>
              <a:t>Заманили - покинули!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95107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skazochnymir.ru/uploads/images/narodnyie-skazki-russkie-narodnyie-skazki_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72041" cy="681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772041" y="705442"/>
            <a:ext cx="3218481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— Ах ты наша милая, дорогая Лиса-</a:t>
            </a:r>
            <a:r>
              <a:rPr lang="ru-RU" sz="36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олисава</a:t>
            </a:r>
            <a:r>
              <a:rPr lang="ru-RU" sz="3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! Войди к нам в избу. Где нам тебя посадить? Чем нам тебя угостить?</a:t>
            </a:r>
          </a:p>
          <a:p>
            <a:endParaRPr lang="ru-RU" sz="24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869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zoozel.ru/gallery/images/900961_kartinki-k-skazke-snegurushka-i-li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56" y="515318"/>
            <a:ext cx="5885481" cy="588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4752" y="681926"/>
            <a:ext cx="50524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</a:t>
            </a:r>
            <a:r>
              <a:rPr lang="ru-RU" sz="3600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Принесли </a:t>
            </a:r>
            <a:r>
              <a:rPr lang="ru-RU" sz="36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молока, яиц, творогу и стали лисицу потчевать за ее услугу. А потом простились и дали ей на дорогу еще курочку.</a:t>
            </a:r>
          </a:p>
        </p:txBody>
      </p:sp>
    </p:spTree>
    <p:extLst>
      <p:ext uri="{BB962C8B-B14F-4D97-AF65-F5344CB8AC3E}">
        <p14:creationId xmlns:p14="http://schemas.microsoft.com/office/powerpoint/2010/main" val="284086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mi-vmeste.com/sites/default/files/bolshaya_chu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01" y="298185"/>
            <a:ext cx="11123598" cy="626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3918" y="945397"/>
            <a:ext cx="32391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/>
              <a:t>– Э-э-э-й! </a:t>
            </a:r>
          </a:p>
          <a:p>
            <a:r>
              <a:rPr lang="ru-RU" sz="3600" b="1" i="1" dirty="0"/>
              <a:t>– Э-э-э-хо! </a:t>
            </a:r>
          </a:p>
          <a:p>
            <a:r>
              <a:rPr lang="ru-RU" sz="3600" b="1" i="1" dirty="0"/>
              <a:t>– Э-э-э-ля! </a:t>
            </a:r>
            <a:endParaRPr lang="en-US" sz="3600" b="1" i="1" dirty="0"/>
          </a:p>
          <a:p>
            <a:r>
              <a:rPr lang="ru-RU" sz="3600" b="1" i="1" dirty="0" smtClean="0"/>
              <a:t>Эмма</a:t>
            </a:r>
            <a:r>
              <a:rPr lang="ru-RU" sz="3600" b="1" i="1" dirty="0"/>
              <a:t>! </a:t>
            </a:r>
          </a:p>
          <a:p>
            <a:r>
              <a:rPr lang="ru-RU" sz="3600" b="1" i="1" dirty="0"/>
              <a:t>– Эдик </a:t>
            </a:r>
            <a:r>
              <a:rPr lang="en-US" sz="3600" b="1" i="1" dirty="0"/>
              <a:t>!</a:t>
            </a:r>
            <a:endParaRPr lang="ru-RU" sz="3600" b="1" i="1" dirty="0"/>
          </a:p>
        </p:txBody>
      </p:sp>
    </p:spTree>
    <p:extLst>
      <p:ext uri="{BB962C8B-B14F-4D97-AF65-F5344CB8AC3E}">
        <p14:creationId xmlns:p14="http://schemas.microsoft.com/office/powerpoint/2010/main" val="320292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Эхо Начинается игра ра-р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6" descr="http://ww.priroda.inc.ru/animation/mensen/mensen_meisje_danst_met_ene_been_o_andere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685" y="3676974"/>
            <a:ext cx="2273641" cy="266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samanta-musikf.at.ua/_ph/19/2/63761380.gif?150855630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591093"/>
            <a:ext cx="2386739" cy="2753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38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rodionova-shahds-3.edumsko.ru/uploads/3000/10525/section/528916/kartinka_Tri_kuric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7" y="181081"/>
            <a:ext cx="8988425" cy="649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12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kartinkigif.ru/_ph/62/2/66815896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245" y="838543"/>
            <a:ext cx="7213504" cy="554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otvet.imgsmail.ru/download/8496_e78d4e513410079ab514fd376f8b8e66_80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209" y="-397566"/>
            <a:ext cx="2622340" cy="337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54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98</TotalTime>
  <Words>113</Words>
  <Application>Microsoft Office PowerPoint</Application>
  <PresentationFormat>Широкоэкранный</PresentationFormat>
  <Paragraphs>21</Paragraphs>
  <Slides>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Cambria Math</vt:lpstr>
      <vt:lpstr>Century Gothic</vt:lpstr>
      <vt:lpstr>Times New Roman</vt:lpstr>
      <vt:lpstr>Wingdings 3</vt:lpstr>
      <vt:lpstr>Сектор</vt:lpstr>
      <vt:lpstr>    Повторение сказки «Снегурушка и лиса». Дидактические игры «Эхо», «Чудесный мешочек»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Vera</dc:creator>
  <cp:lastModifiedBy>Vera</cp:lastModifiedBy>
  <cp:revision>11</cp:revision>
  <dcterms:created xsi:type="dcterms:W3CDTF">2017-12-03T14:19:28Z</dcterms:created>
  <dcterms:modified xsi:type="dcterms:W3CDTF">2017-12-07T16:53:18Z</dcterms:modified>
</cp:coreProperties>
</file>