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0" r:id="rId4"/>
    <p:sldId id="259" r:id="rId5"/>
    <p:sldId id="257" r:id="rId6"/>
    <p:sldId id="258" r:id="rId7"/>
    <p:sldId id="264" r:id="rId8"/>
    <p:sldId id="263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67" r:id="rId17"/>
    <p:sldId id="266" r:id="rId18"/>
    <p:sldId id="26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2" d="100"/>
          <a:sy n="92" d="100"/>
        </p:scale>
        <p:origin x="-46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5F8D47-D784-5CB3-6C5A-E9EB9D834C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285CBA0-48EC-701E-F2DB-F6FC0556C4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AB86A3E-A053-9544-E8FE-967A78ABD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DB08-FFCD-4D35-A6C6-800A6A1BCDA4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6270FF2-2596-D15B-B59A-CD3A39B46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406DC9E-F8A4-0223-C4CD-4A2644660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37F6-ECCA-4289-AB9A-3E2CAA1F6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372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98DF59-59BD-C586-6E0B-A6BFBE134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1F74B14-26FD-7C95-8D2D-17FB11F45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00F21B1-8E20-6F94-57A7-1FA357A76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DB08-FFCD-4D35-A6C6-800A6A1BCDA4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8C07CF2-8701-99AC-F82E-3994350A7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38CB92A-8FCE-D2EA-FAF3-E52D6E0D0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37F6-ECCA-4289-AB9A-3E2CAA1F6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472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5E547FA-E4D6-E633-A1E8-3029EA59C5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BD1E7C8-2130-2008-C327-8A387290E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C98EF1-818D-C61B-A385-ED54751EF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DB08-FFCD-4D35-A6C6-800A6A1BCDA4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51F7C65-166A-4B15-B745-9DDC5FB43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7E062F6-97A2-78F0-08D6-95CABDC3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37F6-ECCA-4289-AB9A-3E2CAA1F6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820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0A5A67-417D-6B96-21F5-BC766E045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32DC567-5007-CA56-30D9-A057C913A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6EEADED-628B-B34B-B9B7-862C0B43D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DB08-FFCD-4D35-A6C6-800A6A1BCDA4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64C5895-F560-886B-8217-5CA8178EB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7496CC6-B22E-F971-D81C-B916A1766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37F6-ECCA-4289-AB9A-3E2CAA1F6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383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1D0551-E536-F2ED-9E0F-4F3D95A4A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9EF3695-69C1-5966-C356-294FD821F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DA4780C-70CC-9E60-B3A0-7A6EEB535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DB08-FFCD-4D35-A6C6-800A6A1BCDA4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1FDAD25-C01F-46EF-2CA7-FF993F937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D5FB22E-F9C1-F0B3-38CF-497C61036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37F6-ECCA-4289-AB9A-3E2CAA1F6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411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C5E93B-D16F-0FC2-9E87-2B2ECCE7F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EE9C957-DC88-D454-2188-C65A36CBF7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F1247F3-E9BB-A75F-1488-5800A24A58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48F18BF-EBD5-42B2-2E44-1E54879BB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DB08-FFCD-4D35-A6C6-800A6A1BCDA4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C6092C1-71F6-E96E-2A30-29EFD5DBB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FA39CA4-8073-6672-367E-6D237A470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37F6-ECCA-4289-AB9A-3E2CAA1F6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12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FFC19B-BEF0-8F5D-965C-996EF6FE1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7587E88-6D3C-588D-C0CE-9C6CCE493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129D8DB-B288-D119-09D2-8B15AAACB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15D23B1-CB3F-D116-3636-E6E4C1FF8F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F3E44ED-68B3-8B7D-EE13-9B04945C79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E5D118E-A695-7398-24DC-57E9F8AF9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DB08-FFCD-4D35-A6C6-800A6A1BCDA4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77F59D1-3833-D8CA-51AF-8A939F119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307E5A3-A8D7-74A3-687F-6CFD9F371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37F6-ECCA-4289-AB9A-3E2CAA1F6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51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538E23-39BE-CA75-0752-A8E1971AD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DCE5969-6BCF-C2EE-58CF-CAF1D3AB7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DB08-FFCD-4D35-A6C6-800A6A1BCDA4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5750D3C-B31F-5B18-3C65-DFDE2555D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121AE11-AEE0-D0DD-B681-F7132EE6D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37F6-ECCA-4289-AB9A-3E2CAA1F6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27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55C2BFD-FBF3-F052-C5F7-DA956B064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DB08-FFCD-4D35-A6C6-800A6A1BCDA4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89549C8-8691-1A3A-3C9C-B4CE9F1D3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E58AEC0-28F2-866D-FEFC-76ECF20F7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37F6-ECCA-4289-AB9A-3E2CAA1F6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739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A048DF-AF02-8C0C-FBF0-CDDA08021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5998DF7-6CC0-3028-2CBE-51BD0F5AE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C9B8587-08A0-38C5-2F6E-66043F2B9F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2EC84AF-A9FB-7219-4CE6-D2F8A7DAE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DB08-FFCD-4D35-A6C6-800A6A1BCDA4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AA2A217-94CD-75F2-3DCA-415C9D353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A506FA6-9D71-FC56-0F37-F8D4FE547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37F6-ECCA-4289-AB9A-3E2CAA1F6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996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A5E205-D419-AA08-5165-2AC90EF8D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AAA3FC0-C854-7968-8A51-E92355797D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3E0B4A3-850B-B7E9-835C-7172CA0058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572D562-CEE5-EFA0-253B-CD707F8C9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DB08-FFCD-4D35-A6C6-800A6A1BCDA4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DBAC399-3FF8-A871-856E-C5E5CF18F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373448A-FF60-2B94-E80A-9B760F2B2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37F6-ECCA-4289-AB9A-3E2CAA1F6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607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C48AE0-78C0-FEE9-0168-289338691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5C95DBF-C502-137F-AC36-BB0F1FA55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743D272-EDB3-ED3C-7599-5E8E0A6D09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9DB08-FFCD-4D35-A6C6-800A6A1BCDA4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516E78C-9B1D-C25A-179D-99543C2039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4821906-F3B8-DB9E-0C86-CD2891768B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D37F6-ECCA-4289-AB9A-3E2CAA1F6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48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fectologiya.pro/zhurnal/sensornyij_deficzit_u_detej_s_ovz_i_sposobyi_ego_ustraneniy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3121DF7-6AE3-C70D-5008-AE9E21302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009F0B-A517-B3B6-3AED-765C7141BF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7893" y="2395571"/>
            <a:ext cx="9654073" cy="1317592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002060"/>
                </a:solidFill>
              </a:rPr>
              <a:t>Муниципальное автономное дошкольное образовательное учреждение «Детский сад комбинированного вида № 4 «Солнышко»</a:t>
            </a:r>
            <a:r>
              <a:rPr lang="ru-RU" sz="2800" dirty="0">
                <a:solidFill>
                  <a:srgbClr val="002060"/>
                </a:solidFill>
              </a:rPr>
              <a:t/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/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/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/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/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/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/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4900" dirty="0">
                <a:solidFill>
                  <a:srgbClr val="FF0000"/>
                </a:solidFill>
              </a:rPr>
              <a:t>«</a:t>
            </a:r>
            <a:r>
              <a:rPr lang="ru-RU" sz="4900" b="1" dirty="0">
                <a:solidFill>
                  <a:srgbClr val="FF0000"/>
                </a:solidFill>
              </a:rPr>
              <a:t>Сенсорное развитие детей с ОВЗ»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50E081D-AAF1-A7E6-B132-1BC36054E5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9618"/>
            <a:ext cx="10546702" cy="2602820"/>
          </a:xfrm>
        </p:spPr>
        <p:txBody>
          <a:bodyPr>
            <a:normAutofit fontScale="25000" lnSpcReduction="20000"/>
          </a:bodyPr>
          <a:lstStyle/>
          <a:p>
            <a:r>
              <a:rPr lang="ru-RU" sz="4200" dirty="0">
                <a:solidFill>
                  <a:srgbClr val="002060"/>
                </a:solidFill>
              </a:rPr>
              <a:t>                                                                                                                                                                                 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8000" dirty="0">
                <a:solidFill>
                  <a:srgbClr val="002060"/>
                </a:solidFill>
              </a:rPr>
              <a:t>                                                                                                                                              Выполнила:                                                                                                                                                                                                                       Учитель-дефектолог                                                                                                                                                                Ширяева Ольга Александровна</a:t>
            </a:r>
            <a:endParaRPr lang="ru-RU" sz="8000" dirty="0"/>
          </a:p>
          <a:p>
            <a:pPr algn="r">
              <a:lnSpc>
                <a:spcPct val="120000"/>
              </a:lnSpc>
              <a:spcBef>
                <a:spcPts val="0"/>
              </a:spcBef>
            </a:pPr>
            <a:endParaRPr lang="ru-RU" sz="8000" dirty="0">
              <a:solidFill>
                <a:srgbClr val="002060"/>
              </a:solidFill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</a:pPr>
            <a:endParaRPr lang="ru-RU" sz="8000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8000" dirty="0">
                <a:solidFill>
                  <a:srgbClr val="002060"/>
                </a:solidFill>
              </a:rPr>
              <a:t>Арамиль, 2023 год</a:t>
            </a:r>
          </a:p>
        </p:txBody>
      </p:sp>
    </p:spTree>
    <p:extLst>
      <p:ext uri="{BB962C8B-B14F-4D97-AF65-F5344CB8AC3E}">
        <p14:creationId xmlns:p14="http://schemas.microsoft.com/office/powerpoint/2010/main" val="1104727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3121DF7-6AE3-C70D-5008-AE9E21302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77442" y="280555"/>
            <a:ext cx="3932237" cy="104948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Творчество: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32510" y="1361209"/>
            <a:ext cx="4439516" cy="4507779"/>
          </a:xfrm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краски </a:t>
            </a:r>
            <a:r>
              <a:rPr lang="ru-RU" sz="2000" dirty="0">
                <a:solidFill>
                  <a:srgbClr val="002060"/>
                </a:solidFill>
              </a:rPr>
              <a:t>акварель, гуашь, пальчиковые (рисовать)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пластилин</a:t>
            </a:r>
            <a:r>
              <a:rPr lang="ru-RU" sz="2000" dirty="0">
                <a:solidFill>
                  <a:srgbClr val="002060"/>
                </a:solidFill>
              </a:rPr>
              <a:t>, тесто (поделки, кусочки отщипывать)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аппликации </a:t>
            </a:r>
            <a:r>
              <a:rPr lang="ru-RU" sz="2000" dirty="0">
                <a:solidFill>
                  <a:srgbClr val="002060"/>
                </a:solidFill>
              </a:rPr>
              <a:t>всевозможные (из вырезанных картинок, фигур, рваных кусочков)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фломастеры</a:t>
            </a:r>
            <a:r>
              <a:rPr lang="ru-RU" sz="2000" dirty="0">
                <a:solidFill>
                  <a:srgbClr val="002060"/>
                </a:solidFill>
              </a:rPr>
              <a:t>, карандаши, ручки (рисовать)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ножницы </a:t>
            </a:r>
            <a:r>
              <a:rPr lang="ru-RU" sz="2000" dirty="0">
                <a:solidFill>
                  <a:srgbClr val="002060"/>
                </a:solidFill>
              </a:rPr>
              <a:t>детские (учиться резать)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природный </a:t>
            </a:r>
            <a:r>
              <a:rPr lang="ru-RU" sz="2000" dirty="0">
                <a:solidFill>
                  <a:srgbClr val="002060"/>
                </a:solidFill>
              </a:rPr>
              <a:t>материал – поделки (шишки, орехи, камешки)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обводить </a:t>
            </a:r>
            <a:r>
              <a:rPr lang="ru-RU" sz="2000" dirty="0">
                <a:solidFill>
                  <a:srgbClr val="002060"/>
                </a:solidFill>
              </a:rPr>
              <a:t>формочки</a:t>
            </a:r>
          </a:p>
          <a:p>
            <a:endParaRPr lang="ru-RU" dirty="0"/>
          </a:p>
        </p:txBody>
      </p:sp>
      <p:pic>
        <p:nvPicPr>
          <p:cNvPr id="7170" name="Picture 2" descr="C:\Users\user\Desktop\фото дети 5 гр\дети 5 гр\IMG-20221111-WA0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129" y="135082"/>
            <a:ext cx="3283527" cy="246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фото дети 5 гр\дети 5 гр\IMG-20221202-WA0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748144"/>
            <a:ext cx="3426402" cy="456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фото дети 5 гр\дети 5 гр\IMG-20221206-WA00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527" y="3171389"/>
            <a:ext cx="4012623" cy="300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306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3121DF7-6AE3-C70D-5008-AE9E21302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77442" y="280555"/>
            <a:ext cx="3932237" cy="104948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Ролевые игры: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32510" y="1361209"/>
            <a:ext cx="4439516" cy="4507779"/>
          </a:xfrm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покормить</a:t>
            </a:r>
            <a:r>
              <a:rPr lang="ru-RU" sz="2000" dirty="0">
                <a:solidFill>
                  <a:srgbClr val="002060"/>
                </a:solidFill>
              </a:rPr>
              <a:t>, одеть, искупать, положить спать, полечить кукол в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магазин, парикмахерская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машинки </a:t>
            </a:r>
            <a:r>
              <a:rPr lang="ru-RU" sz="2000" dirty="0">
                <a:solidFill>
                  <a:srgbClr val="002060"/>
                </a:solidFill>
              </a:rPr>
              <a:t>и другие виды транспорта</a:t>
            </a:r>
            <a:endParaRPr lang="ru-RU" dirty="0"/>
          </a:p>
        </p:txBody>
      </p:sp>
      <p:pic>
        <p:nvPicPr>
          <p:cNvPr id="8194" name="Picture 2" descr="C:\Users\user\Desktop\фото дети 5 гр\дети 5 гр\IMG-20221122-WA0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164" y="929986"/>
            <a:ext cx="6664036" cy="499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фото дети 5 гр\дети 5 гр\IMG-20230127-WA0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32" y="2946394"/>
            <a:ext cx="2595995" cy="346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865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3121DF7-6AE3-C70D-5008-AE9E21302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77442" y="280555"/>
            <a:ext cx="3932237" cy="104948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Память, логика, цвет, форма, объем: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32510" y="1361209"/>
            <a:ext cx="4439516" cy="4507779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с карточками </a:t>
            </a:r>
            <a:r>
              <a:rPr lang="ru-RU" sz="2000" dirty="0">
                <a:solidFill>
                  <a:srgbClr val="002060"/>
                </a:solidFill>
              </a:rPr>
              <a:t>и игрушками (что лишнее, что дорисовано, чем отличается, что убрали, что изменилось, найти пару, найти похожую, покормить животных, распределить домики, обобщения и т.п.)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последовательности </a:t>
            </a:r>
            <a:r>
              <a:rPr lang="ru-RU" sz="2000" dirty="0">
                <a:solidFill>
                  <a:srgbClr val="002060"/>
                </a:solidFill>
              </a:rPr>
              <a:t>(из бусин, кубиков, карточек)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домино</a:t>
            </a:r>
            <a:endParaRPr lang="ru-RU" sz="2000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err="1" smtClean="0">
                <a:solidFill>
                  <a:srgbClr val="002060"/>
                </a:solidFill>
              </a:rPr>
              <a:t>пазлы</a:t>
            </a:r>
            <a:r>
              <a:rPr lang="ru-RU" sz="2000" dirty="0">
                <a:solidFill>
                  <a:srgbClr val="002060"/>
                </a:solidFill>
              </a:rPr>
              <a:t>, разрезные картинки, подбор формы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систематизации </a:t>
            </a:r>
            <a:r>
              <a:rPr lang="ru-RU" sz="2000" dirty="0">
                <a:solidFill>
                  <a:srgbClr val="002060"/>
                </a:solidFill>
              </a:rPr>
              <a:t>и сопоставления игрушек, карточек или фигур (по форме, объему, цвету, оттенку, проекции, банки и крышки). На что похожи предметы в доме.</a:t>
            </a:r>
            <a:endParaRPr lang="ru-RU" dirty="0"/>
          </a:p>
        </p:txBody>
      </p:sp>
      <p:pic>
        <p:nvPicPr>
          <p:cNvPr id="9218" name="Picture 2" descr="C:\Users\user\Desktop\фото дети 5 гр\дети 5 гр\IMG-20230206-WA00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540" y="103909"/>
            <a:ext cx="2337955" cy="311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фото дети 5 гр\дети 5 гр\IMG_20221124_0901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189" y="103909"/>
            <a:ext cx="4179742" cy="557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Desktop\фото дети 5 гр\дети 5 гр\IMG-20221215-WA00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159" y="3428999"/>
            <a:ext cx="2376921" cy="316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951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3121DF7-6AE3-C70D-5008-AE9E21302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72196" y="290946"/>
            <a:ext cx="4324494" cy="104948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Слух, запах, вкус, тактильные ощущения: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32510" y="1361209"/>
            <a:ext cx="4439516" cy="4507779"/>
          </a:xfrm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</a:rPr>
              <a:t>Звучащие инструменты и бытовые предметы (играть, угадывать что звучит, последовательности по уровню шума)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</a:rPr>
              <a:t>Разная музыка (классика, народная, песенки). Рисовать под музыку, делать упражнения.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</a:rPr>
              <a:t>Угадывать запахи и вкусы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</a:rPr>
              <a:t>Ткани, шершавая бумага, предметы разные на ощупь. Угадывать предмет на ощупь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</a:rPr>
              <a:t>Выполнение команд</a:t>
            </a:r>
            <a:endParaRPr lang="ru-RU" dirty="0"/>
          </a:p>
        </p:txBody>
      </p:sp>
      <p:pic>
        <p:nvPicPr>
          <p:cNvPr id="10242" name="Picture 2" descr="C:\Users\user\Desktop\фото дети 5 гр\дети 5 гр\IMG-20221215-WA0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316" y="3428999"/>
            <a:ext cx="2356138" cy="314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esktop\фото дети 5 гр\дети 5 гр\IMG-20221122-WA00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528" y="103909"/>
            <a:ext cx="3044536" cy="405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user\Desktop\фото дети 5 гр\дети 5 гр\IMG-20230123-WA00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528" y="4268073"/>
            <a:ext cx="4081895" cy="230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user\Desktop\фото дети 5 гр\дети 5 гр\IMG-20230123-WA00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460" y="218209"/>
            <a:ext cx="2345748" cy="312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492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3121DF7-6AE3-C70D-5008-AE9E21302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77442" y="280555"/>
            <a:ext cx="3932237" cy="104948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Чтение, счет, развитие речи: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32510" y="1361209"/>
            <a:ext cx="4439516" cy="4507779"/>
          </a:xfrm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изучение </a:t>
            </a:r>
            <a:r>
              <a:rPr lang="ru-RU" sz="2000" dirty="0">
                <a:solidFill>
                  <a:srgbClr val="002060"/>
                </a:solidFill>
              </a:rPr>
              <a:t>цифр, букв и слогов разными </a:t>
            </a:r>
            <a:r>
              <a:rPr lang="ru-RU" sz="2000" dirty="0" smtClean="0">
                <a:solidFill>
                  <a:srgbClr val="002060"/>
                </a:solidFill>
              </a:rPr>
              <a:t>способами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счет </a:t>
            </a:r>
            <a:r>
              <a:rPr lang="ru-RU" sz="2000" dirty="0">
                <a:solidFill>
                  <a:srgbClr val="002060"/>
                </a:solidFill>
              </a:rPr>
              <a:t>предметов, сопоставление цифры и </a:t>
            </a:r>
            <a:r>
              <a:rPr lang="ru-RU" sz="2000" dirty="0" smtClean="0">
                <a:solidFill>
                  <a:srgbClr val="002060"/>
                </a:solidFill>
              </a:rPr>
              <a:t>количества</a:t>
            </a:r>
            <a:endParaRPr lang="ru-RU" sz="2000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вставлять </a:t>
            </a:r>
            <a:r>
              <a:rPr lang="ru-RU" sz="2000" dirty="0">
                <a:solidFill>
                  <a:srgbClr val="002060"/>
                </a:solidFill>
              </a:rPr>
              <a:t>слово или фразу в стишок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рассказы </a:t>
            </a:r>
            <a:r>
              <a:rPr lang="ru-RU" sz="2000" dirty="0">
                <a:solidFill>
                  <a:srgbClr val="002060"/>
                </a:solidFill>
              </a:rPr>
              <a:t>с наводящими вопросами, специальные ошибками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придумать </a:t>
            </a:r>
            <a:r>
              <a:rPr lang="ru-RU" sz="2000" dirty="0">
                <a:solidFill>
                  <a:srgbClr val="002060"/>
                </a:solidFill>
              </a:rPr>
              <a:t>имя </a:t>
            </a:r>
            <a:r>
              <a:rPr lang="ru-RU" sz="2000" dirty="0" smtClean="0">
                <a:solidFill>
                  <a:srgbClr val="002060"/>
                </a:solidFill>
              </a:rPr>
              <a:t>предмету</a:t>
            </a:r>
            <a:endParaRPr lang="ru-RU" sz="2000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загадки</a:t>
            </a:r>
            <a:r>
              <a:rPr lang="ru-RU" sz="2000" dirty="0">
                <a:solidFill>
                  <a:srgbClr val="002060"/>
                </a:solidFill>
              </a:rPr>
              <a:t>, описания предметов (гладкий, холодный…)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книги </a:t>
            </a:r>
            <a:r>
              <a:rPr lang="ru-RU" sz="2000" dirty="0">
                <a:solidFill>
                  <a:srgbClr val="002060"/>
                </a:solidFill>
              </a:rPr>
              <a:t>самые разные, мультики, обучающие фильмы, </a:t>
            </a:r>
            <a:r>
              <a:rPr lang="ru-RU" sz="2000" dirty="0" err="1">
                <a:solidFill>
                  <a:srgbClr val="002060"/>
                </a:solidFill>
              </a:rPr>
              <a:t>аудиосказки</a:t>
            </a:r>
            <a:r>
              <a:rPr lang="ru-RU" sz="2000" dirty="0">
                <a:solidFill>
                  <a:srgbClr val="002060"/>
                </a:solidFill>
              </a:rPr>
              <a:t>.</a:t>
            </a:r>
            <a:endParaRPr lang="ru-RU" dirty="0"/>
          </a:p>
        </p:txBody>
      </p:sp>
      <p:pic>
        <p:nvPicPr>
          <p:cNvPr id="11266" name="Picture 2" descr="C:\Users\user\Desktop\фото дети 5 гр\дети 5 гр\IMG_20230123_0933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708" y="114301"/>
            <a:ext cx="3374448" cy="449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Desktop\фото дети 5 гр\дети 5 гр\IMG_20230207_0948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736" y="2192482"/>
            <a:ext cx="3221181" cy="429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929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3121DF7-6AE3-C70D-5008-AE9E21302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67051" y="259773"/>
            <a:ext cx="3932237" cy="70658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Мир вокруг нас: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32510" y="987136"/>
            <a:ext cx="4561608" cy="5424055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</a:rPr>
              <a:t>Семья (кто есть кто, фотографии, рассказы)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</a:rPr>
              <a:t>Животные, детеныши, где живут, что едят, что дают, какие звуки издают, как выглядят (картинки, презентации, сказки, постановки)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</a:rPr>
              <a:t>Календарь, время, погода и явления, времена года, дни недели, праздники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</a:rPr>
              <a:t>Выращивать растения, кормить птиц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</a:rPr>
              <a:t>Свет и тени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Мыть </a:t>
            </a:r>
            <a:r>
              <a:rPr lang="ru-RU" sz="2000" dirty="0">
                <a:solidFill>
                  <a:srgbClr val="002060"/>
                </a:solidFill>
              </a:rPr>
              <a:t>посуду, пол, подметать и т.п.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</a:rPr>
              <a:t>Предметы и их назначение. (Одежда, предметы в доме, на улице).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</a:rPr>
              <a:t>Противоположности (мокрый-сухой, холодный-горячий)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</a:rPr>
              <a:t>Превращения (лед в воде, сахар в воде). Растворение и смешивание красок.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</a:rPr>
              <a:t>Планеты, космос, другие люди, другие страны, ландшафты (горы, рек) (рассказы, презентации, картинки</a:t>
            </a:r>
            <a:r>
              <a:rPr lang="ru-RU" sz="2000" dirty="0" smtClean="0">
                <a:solidFill>
                  <a:srgbClr val="002060"/>
                </a:solidFill>
              </a:rPr>
              <a:t>)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2290" name="Picture 2" descr="C:\Users\user\Desktop\фото дети 5 гр\дети 5 гр\IMG_20221219_0926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99" y="137390"/>
            <a:ext cx="2331028" cy="310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user\Desktop\фото дети 5 гр\дети 5 гр\IMG_20230119_090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39" y="280554"/>
            <a:ext cx="2223655" cy="296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user\Desktop\фото дети 5 гр\дети 5 гр\IMG-20221222-WA00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254" y="3332883"/>
            <a:ext cx="4520046" cy="339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458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3121DF7-6AE3-C70D-5008-AE9E21302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009F0B-A517-B3B6-3AED-765C7141BF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1427" y="685800"/>
            <a:ext cx="9144000" cy="102653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50E081D-AAF1-A7E6-B132-1BC36054E5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6744" y="1690111"/>
            <a:ext cx="10851573" cy="165576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>
                <a:solidFill>
                  <a:srgbClr val="002060"/>
                </a:solidFill>
              </a:rPr>
              <a:t>Целенаправленная системная работа по сенсорному </a:t>
            </a:r>
            <a:r>
              <a:rPr lang="ru-RU" dirty="0" smtClean="0">
                <a:solidFill>
                  <a:srgbClr val="002060"/>
                </a:solidFill>
              </a:rPr>
              <a:t>воспитанию позволяет </a:t>
            </a:r>
            <a:r>
              <a:rPr lang="ru-RU" dirty="0">
                <a:solidFill>
                  <a:srgbClr val="002060"/>
                </a:solidFill>
              </a:rPr>
              <a:t>сдвинуть сроки и увеличить темп сенсорного развития ребенка с ОВЗ, преодолев многие отклонения в развитии восприятия, значительно приблизив его к нормативному </a:t>
            </a:r>
            <a:r>
              <a:rPr lang="ru-RU" dirty="0" smtClean="0">
                <a:solidFill>
                  <a:srgbClr val="002060"/>
                </a:solidFill>
              </a:rPr>
              <a:t>уровню.</a:t>
            </a:r>
            <a:endParaRPr lang="ru-RU" dirty="0">
              <a:solidFill>
                <a:srgbClr val="002060"/>
              </a:solidFill>
            </a:endParaRPr>
          </a:p>
          <a:p>
            <a:pPr algn="l"/>
            <a:r>
              <a:rPr lang="ru-RU" dirty="0">
                <a:solidFill>
                  <a:srgbClr val="002060"/>
                </a:solidFill>
              </a:rPr>
              <a:t>Работа по сенсорному воспитанию оказывает существенное воздействие на весь ход психического развития ребенка, стимулирует развитие деятельности, мышления и речи.</a:t>
            </a:r>
          </a:p>
          <a:p>
            <a:endParaRPr lang="ru-RU" dirty="0"/>
          </a:p>
        </p:txBody>
      </p:sp>
      <p:pic>
        <p:nvPicPr>
          <p:cNvPr id="13314" name="Picture 2" descr="C:\Users\user\Desktop\фото дети 5 гр\дети 5 гр\IMG-20230111-WA00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98"/>
          <a:stretch/>
        </p:blipFill>
        <p:spPr bwMode="auto">
          <a:xfrm>
            <a:off x="1745669" y="3429000"/>
            <a:ext cx="2973385" cy="322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user\Desktop\фото дети 5 гр\дети 5 гр\IMG-20230206-WA00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655" y="3269240"/>
            <a:ext cx="4509654" cy="338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791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3121DF7-6AE3-C70D-5008-AE9E21302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009F0B-A517-B3B6-3AED-765C7141BF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9863" y="602673"/>
            <a:ext cx="9144000" cy="176429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50E081D-AAF1-A7E6-B132-1BC36054E5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user\Desktop\фото дети 5 гр\дети 5 гр\IMG-20221222-WA0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826" y="2247032"/>
            <a:ext cx="5746173" cy="430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002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3121DF7-6AE3-C70D-5008-AE9E21302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009F0B-A517-B3B6-3AED-765C7141BF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1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https://www.defectologiya.pro/zhurnal/sensornyij_deficzit_u_detej_s_ovz_i_sposobyi_ego_ustraneniya/</a:t>
            </a:r>
            <a: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50E081D-AAF1-A7E6-B132-1BC36054E5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72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3121DF7-6AE3-C70D-5008-AE9E21302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009F0B-A517-B3B6-3AED-765C7141BF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0995" y="2942982"/>
            <a:ext cx="9144000" cy="177830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сенсорика у детей?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sunser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ощущение) — это развитие восприятий, представлений об объектах, явлениях и предметах окружающего мира. От того, насколько точно малыш научится воспринимать предметы и оперировать полученными знаниями, зависит процесс обучения в будущем.</a:t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Сенсорное воспитание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неотъемлемой частью полноценного развития личности ребёнка. Как губка впитывает влагу, так ребёнок с помощью взрослого познаёт окружающий мир. И чем ярче и красочнее взрослый покажет наш мир ребёнку, тем богаче и ярче будет восприятие действительности ребёнком.</a:t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98B439D-F002-C149-1D47-B995B5F6F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630" y="4017646"/>
            <a:ext cx="3751864" cy="284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778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3121DF7-6AE3-C70D-5008-AE9E21302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009F0B-A517-B3B6-3AED-765C7141B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337" y="198871"/>
            <a:ext cx="4357255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Сенсорное развитие: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773381" y="1513898"/>
            <a:ext cx="5181600" cy="4585566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Является основой для интеллектуального развития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Готовности к реальной жизни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Развивает наблюдательность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Развивает внимание влияет на развитие памяти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Влияет на расширение словарного запаса ребенка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Является основой для развития воображения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Дает ребенку возможность овладеть новыми способами предметно-познавательной деятельности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Способствует усвоению сенсорных эталонов</a:t>
            </a:r>
          </a:p>
          <a:p>
            <a:endParaRPr lang="ru-RU" dirty="0"/>
          </a:p>
        </p:txBody>
      </p:sp>
      <p:pic>
        <p:nvPicPr>
          <p:cNvPr id="1026" name="Picture 2" descr="C:\Users\user\Desktop\фото дети 5 гр\дети 5 гр\IMG_20221123_0919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248" y="722383"/>
            <a:ext cx="4090934" cy="545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46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3121DF7-6AE3-C70D-5008-AE9E21302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359235" y="194251"/>
            <a:ext cx="5697682" cy="6154593"/>
          </a:xfrm>
        </p:spPr>
        <p:txBody>
          <a:bodyPr>
            <a:normAutofit fontScale="77500" lnSpcReduction="20000"/>
          </a:bodyPr>
          <a:lstStyle/>
          <a:p>
            <a:r>
              <a:rPr lang="ru-RU" sz="3100" dirty="0" smtClean="0">
                <a:solidFill>
                  <a:srgbClr val="002060"/>
                </a:solidFill>
              </a:rPr>
              <a:t>цвет </a:t>
            </a:r>
            <a:r>
              <a:rPr lang="ru-RU" sz="3100" dirty="0">
                <a:solidFill>
                  <a:srgbClr val="002060"/>
                </a:solidFill>
              </a:rPr>
              <a:t>(красный, зеленый, синий, желтый)</a:t>
            </a:r>
          </a:p>
          <a:p>
            <a:r>
              <a:rPr lang="ru-RU" sz="3100" dirty="0" smtClean="0">
                <a:solidFill>
                  <a:srgbClr val="002060"/>
                </a:solidFill>
              </a:rPr>
              <a:t>форм </a:t>
            </a:r>
            <a:r>
              <a:rPr lang="ru-RU" sz="3100" dirty="0">
                <a:solidFill>
                  <a:srgbClr val="002060"/>
                </a:solidFill>
              </a:rPr>
              <a:t>( треугольник, квадрат, прямоугольник, овал)</a:t>
            </a:r>
          </a:p>
          <a:p>
            <a:r>
              <a:rPr lang="ru-RU" sz="3100" dirty="0" smtClean="0">
                <a:solidFill>
                  <a:srgbClr val="002060"/>
                </a:solidFill>
              </a:rPr>
              <a:t>величина </a:t>
            </a:r>
            <a:r>
              <a:rPr lang="ru-RU" sz="3100" dirty="0">
                <a:solidFill>
                  <a:srgbClr val="002060"/>
                </a:solidFill>
              </a:rPr>
              <a:t>(большой, маленький, самый маленький)</a:t>
            </a:r>
          </a:p>
          <a:p>
            <a:r>
              <a:rPr lang="ru-RU" sz="3100" dirty="0" smtClean="0">
                <a:solidFill>
                  <a:srgbClr val="002060"/>
                </a:solidFill>
              </a:rPr>
              <a:t>вкус </a:t>
            </a:r>
            <a:r>
              <a:rPr lang="ru-RU" sz="3100" dirty="0">
                <a:solidFill>
                  <a:srgbClr val="002060"/>
                </a:solidFill>
              </a:rPr>
              <a:t>(сладкий, кислый, горький, соленый)</a:t>
            </a:r>
          </a:p>
          <a:p>
            <a:r>
              <a:rPr lang="ru-RU" sz="3100" dirty="0" smtClean="0">
                <a:solidFill>
                  <a:srgbClr val="002060"/>
                </a:solidFill>
              </a:rPr>
              <a:t>обоняние (запах </a:t>
            </a:r>
            <a:r>
              <a:rPr lang="ru-RU" sz="3100" dirty="0">
                <a:solidFill>
                  <a:srgbClr val="002060"/>
                </a:solidFill>
              </a:rPr>
              <a:t>цветов, духов, дыма)</a:t>
            </a:r>
          </a:p>
          <a:p>
            <a:r>
              <a:rPr lang="ru-RU" sz="3100" dirty="0" smtClean="0">
                <a:solidFill>
                  <a:srgbClr val="002060"/>
                </a:solidFill>
              </a:rPr>
              <a:t>время( </a:t>
            </a:r>
            <a:r>
              <a:rPr lang="ru-RU" sz="3100" dirty="0">
                <a:solidFill>
                  <a:srgbClr val="002060"/>
                </a:solidFill>
              </a:rPr>
              <a:t>секунда, минута, час, сутки, неделя, месяц, год, день, ночь , зима-лето)</a:t>
            </a:r>
          </a:p>
          <a:p>
            <a:r>
              <a:rPr lang="ru-RU" sz="3100" dirty="0" smtClean="0">
                <a:solidFill>
                  <a:srgbClr val="002060"/>
                </a:solidFill>
              </a:rPr>
              <a:t>пространственные представления (вверх</a:t>
            </a:r>
            <a:r>
              <a:rPr lang="ru-RU" sz="3100" dirty="0">
                <a:solidFill>
                  <a:srgbClr val="002060"/>
                </a:solidFill>
              </a:rPr>
              <a:t>, вниз, вправо, влево)</a:t>
            </a:r>
          </a:p>
          <a:p>
            <a:r>
              <a:rPr lang="ru-RU" sz="3100" dirty="0" smtClean="0">
                <a:solidFill>
                  <a:srgbClr val="002060"/>
                </a:solidFill>
              </a:rPr>
              <a:t>осязание </a:t>
            </a:r>
            <a:r>
              <a:rPr lang="ru-RU" sz="3100" dirty="0">
                <a:solidFill>
                  <a:srgbClr val="002060"/>
                </a:solidFill>
              </a:rPr>
              <a:t>(гладкий, колючий, пушистый</a:t>
            </a:r>
            <a:r>
              <a:rPr lang="ru-RU" sz="3100" dirty="0" smtClean="0">
                <a:solidFill>
                  <a:srgbClr val="002060"/>
                </a:solidFill>
              </a:rPr>
              <a:t>)</a:t>
            </a:r>
          </a:p>
          <a:p>
            <a:endParaRPr lang="ru-RU" sz="29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Формирование </a:t>
            </a:r>
            <a:r>
              <a:rPr lang="ru-RU" b="1" dirty="0">
                <a:solidFill>
                  <a:srgbClr val="FF0000"/>
                </a:solidFill>
              </a:rPr>
              <a:t>сенсорных эталонов способствует более эффективному развитию детей с интеллектуальной недостаточностью и их адаптации в обществе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0" y="761926"/>
            <a:ext cx="6161810" cy="488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39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3121DF7-6AE3-C70D-5008-AE9E21302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009F0B-A517-B3B6-3AED-765C7141B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с ОВЗ сенсомоторное развитие значительно отстает по срокам формирования и проходит чрезвычайно неравномерно.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796637" y="2168525"/>
            <a:ext cx="5181600" cy="435133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 </a:t>
            </a:r>
            <a:r>
              <a:rPr lang="ru-RU" dirty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амедленность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недифференцированность</a:t>
            </a:r>
            <a:endParaRPr lang="ru-RU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узость объема </a:t>
            </a:r>
            <a:r>
              <a:rPr lang="ru-RU" dirty="0" smtClean="0">
                <a:solidFill>
                  <a:srgbClr val="002060"/>
                </a:solidFill>
              </a:rPr>
              <a:t>восприятия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нарушение аналитико-синтетической </a:t>
            </a:r>
            <a:r>
              <a:rPr lang="ru-RU" dirty="0" smtClean="0">
                <a:solidFill>
                  <a:srgbClr val="002060"/>
                </a:solidFill>
              </a:rPr>
              <a:t>деятельности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специфические недостатки </a:t>
            </a:r>
            <a:r>
              <a:rPr lang="ru-RU" dirty="0" smtClean="0">
                <a:solidFill>
                  <a:srgbClr val="002060"/>
                </a:solidFill>
              </a:rPr>
              <a:t>памяти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 нарушение функции поиска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 замедление </a:t>
            </a:r>
            <a:r>
              <a:rPr lang="ru-RU" dirty="0">
                <a:solidFill>
                  <a:srgbClr val="002060"/>
                </a:solidFill>
              </a:rPr>
              <a:t>процесса переработки поступающей через органы чувств информации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172199" y="2282825"/>
            <a:ext cx="5652655" cy="435133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 нарушены </a:t>
            </a:r>
            <a:r>
              <a:rPr lang="ru-RU" dirty="0">
                <a:solidFill>
                  <a:srgbClr val="002060"/>
                </a:solidFill>
              </a:rPr>
              <a:t>предметно-пространственные </a:t>
            </a:r>
            <a:r>
              <a:rPr lang="ru-RU" dirty="0" smtClean="0">
                <a:solidFill>
                  <a:srgbClr val="002060"/>
                </a:solidFill>
              </a:rPr>
              <a:t>представления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  </a:t>
            </a:r>
            <a:r>
              <a:rPr lang="ru-RU" dirty="0" smtClean="0">
                <a:solidFill>
                  <a:srgbClr val="002060"/>
                </a:solidFill>
              </a:rPr>
              <a:t>нарушено </a:t>
            </a:r>
            <a:r>
              <a:rPr lang="ru-RU" dirty="0">
                <a:solidFill>
                  <a:srgbClr val="002060"/>
                </a:solidFill>
              </a:rPr>
              <a:t>восприятие пространства и </a:t>
            </a:r>
            <a:r>
              <a:rPr lang="ru-RU" dirty="0" smtClean="0">
                <a:solidFill>
                  <a:srgbClr val="002060"/>
                </a:solidFill>
              </a:rPr>
              <a:t>времени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 недоразвитие </a:t>
            </a:r>
            <a:r>
              <a:rPr lang="ru-RU" dirty="0">
                <a:solidFill>
                  <a:srgbClr val="002060"/>
                </a:solidFill>
              </a:rPr>
              <a:t>мелкой моторики и зрительно-двигательной </a:t>
            </a:r>
            <a:r>
              <a:rPr lang="ru-RU" dirty="0" smtClean="0">
                <a:solidFill>
                  <a:srgbClr val="002060"/>
                </a:solidFill>
              </a:rPr>
              <a:t>координации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 слабое </a:t>
            </a:r>
            <a:r>
              <a:rPr lang="ru-RU" dirty="0">
                <a:solidFill>
                  <a:srgbClr val="002060"/>
                </a:solidFill>
              </a:rPr>
              <a:t>различение </a:t>
            </a:r>
            <a:r>
              <a:rPr lang="ru-RU" dirty="0" smtClean="0">
                <a:solidFill>
                  <a:srgbClr val="002060"/>
                </a:solidFill>
              </a:rPr>
              <a:t>мышечных ощущений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неточность </a:t>
            </a:r>
            <a:r>
              <a:rPr lang="ru-RU" dirty="0" err="1">
                <a:solidFill>
                  <a:srgbClr val="002060"/>
                </a:solidFill>
              </a:rPr>
              <a:t>проприоцептивных</a:t>
            </a:r>
            <a:r>
              <a:rPr lang="ru-RU" dirty="0">
                <a:solidFill>
                  <a:srgbClr val="002060"/>
                </a:solidFill>
              </a:rPr>
              <a:t> ощущений движения</a:t>
            </a:r>
          </a:p>
        </p:txBody>
      </p:sp>
    </p:spTree>
    <p:extLst>
      <p:ext uri="{BB962C8B-B14F-4D97-AF65-F5344CB8AC3E}">
        <p14:creationId xmlns:p14="http://schemas.microsoft.com/office/powerpoint/2010/main" val="293383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3121DF7-6AE3-C70D-5008-AE9E21302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009F0B-A517-B3B6-3AED-765C7141BF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3318" y="207818"/>
            <a:ext cx="9144000" cy="142139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обучении и воспитании детей с ОВЗ большое значение имеют игры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Играя ребенок усваивает все сенсорные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эталоны.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30504" y="1897507"/>
            <a:ext cx="2880320" cy="16235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Игры занятия (изобразительная деятельность, рисование, лепка, аппликация)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100392" y="2178061"/>
            <a:ext cx="266429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Дидактические игры и упражнения</a:t>
            </a:r>
          </a:p>
        </p:txBody>
      </p:sp>
      <p:sp>
        <p:nvSpPr>
          <p:cNvPr id="8" name="Овал 7"/>
          <p:cNvSpPr/>
          <p:nvPr/>
        </p:nvSpPr>
        <p:spPr>
          <a:xfrm>
            <a:off x="4754279" y="2397499"/>
            <a:ext cx="2935989" cy="2808312"/>
          </a:xfrm>
          <a:prstGeom prst="ellipse">
            <a:avLst/>
          </a:prstGeom>
          <a:solidFill>
            <a:srgbClr val="A7EA52">
              <a:lumMod val="75000"/>
            </a:srgbClr>
          </a:solidFill>
          <a:ln w="15875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Формы организации работы с детьми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52623" y="4651679"/>
            <a:ext cx="2716425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Настольно </a:t>
            </a:r>
            <a:r>
              <a:rPr lang="ru-RU" b="1" dirty="0" smtClean="0"/>
              <a:t>печатные игры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215033" y="4291639"/>
            <a:ext cx="288032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Подвижные игры</a:t>
            </a:r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46785" y="5594192"/>
            <a:ext cx="288032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Д</a:t>
            </a:r>
            <a:r>
              <a:rPr lang="ru-RU" b="1" dirty="0" smtClean="0"/>
              <a:t>идактические </a:t>
            </a:r>
            <a:r>
              <a:rPr lang="ru-RU" b="1" dirty="0"/>
              <a:t>тренажеры</a:t>
            </a:r>
          </a:p>
        </p:txBody>
      </p:sp>
    </p:spTree>
    <p:extLst>
      <p:ext uri="{BB962C8B-B14F-4D97-AF65-F5344CB8AC3E}">
        <p14:creationId xmlns:p14="http://schemas.microsoft.com/office/powerpoint/2010/main" val="3574226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3121DF7-6AE3-C70D-5008-AE9E21302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926605" y="2477763"/>
            <a:ext cx="3175609" cy="2232248"/>
          </a:xfrm>
          <a:prstGeom prst="ellipse">
            <a:avLst/>
          </a:prstGeom>
          <a:solidFill>
            <a:srgbClr val="A7EA52">
              <a:lumMod val="75000"/>
            </a:srgbClr>
          </a:solidFill>
          <a:ln w="15875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Методы и приемы</a:t>
            </a:r>
          </a:p>
        </p:txBody>
      </p:sp>
      <p:sp>
        <p:nvSpPr>
          <p:cNvPr id="9" name="Овал 8"/>
          <p:cNvSpPr/>
          <p:nvPr/>
        </p:nvSpPr>
        <p:spPr>
          <a:xfrm>
            <a:off x="2043101" y="469865"/>
            <a:ext cx="2894834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Наглядные</a:t>
            </a:r>
          </a:p>
        </p:txBody>
      </p:sp>
      <p:sp>
        <p:nvSpPr>
          <p:cNvPr id="10" name="Овал 9"/>
          <p:cNvSpPr/>
          <p:nvPr/>
        </p:nvSpPr>
        <p:spPr>
          <a:xfrm>
            <a:off x="196652" y="4963407"/>
            <a:ext cx="2736304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Игровые</a:t>
            </a:r>
            <a:endParaRPr lang="ru-RU" sz="2400" dirty="0"/>
          </a:p>
        </p:txBody>
      </p:sp>
      <p:sp>
        <p:nvSpPr>
          <p:cNvPr id="11" name="Овал 10"/>
          <p:cNvSpPr/>
          <p:nvPr/>
        </p:nvSpPr>
        <p:spPr>
          <a:xfrm>
            <a:off x="4744760" y="4963407"/>
            <a:ext cx="2513023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С</a:t>
            </a:r>
            <a:r>
              <a:rPr lang="ru-RU" sz="2400" dirty="0" smtClean="0"/>
              <a:t>ловесные</a:t>
            </a:r>
            <a:endParaRPr lang="ru-RU" sz="2400" dirty="0"/>
          </a:p>
        </p:txBody>
      </p:sp>
      <p:pic>
        <p:nvPicPr>
          <p:cNvPr id="4098" name="Picture 2" descr="C:\Users\user\Desktop\фото дети 5 гр\дети 5 гр\IMG-20221107-WA0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964" y="353290"/>
            <a:ext cx="4512254" cy="601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782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3121DF7-6AE3-C70D-5008-AE9E21302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77442" y="280555"/>
            <a:ext cx="3932237" cy="104948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Физическое развитие и шумные игры: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32510" y="1361209"/>
            <a:ext cx="4439516" cy="4507779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</a:rPr>
              <a:t>ходьба (кривые дороги, по бревну или доске, по горке, по кочкам)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</a:rPr>
              <a:t>бег (догонялки, с препятствиями)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</a:rPr>
              <a:t>игры с мячиком или мячами (бросаем, катаем, носим, ловим)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</a:rPr>
              <a:t>прыжки (через </a:t>
            </a:r>
            <a:r>
              <a:rPr lang="ru-RU" sz="2000" dirty="0" smtClean="0">
                <a:solidFill>
                  <a:srgbClr val="002060"/>
                </a:solidFill>
              </a:rPr>
              <a:t>препятствия)</a:t>
            </a:r>
            <a:endParaRPr lang="ru-RU" sz="2000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</a:rPr>
              <a:t>лазанье (шведская стенка, </a:t>
            </a:r>
            <a:r>
              <a:rPr lang="ru-RU" sz="2000" dirty="0" smtClean="0">
                <a:solidFill>
                  <a:srgbClr val="002060"/>
                </a:solidFill>
              </a:rPr>
              <a:t>обруч</a:t>
            </a:r>
            <a:r>
              <a:rPr lang="ru-RU" sz="2000" dirty="0">
                <a:solidFill>
                  <a:srgbClr val="002060"/>
                </a:solidFill>
              </a:rPr>
              <a:t>, тоннель)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</a:rPr>
              <a:t>массаж ступни (всякие массажные коврики, 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хождение на цыпочках)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</a:rPr>
              <a:t>хороводы и танцы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</a:rPr>
              <a:t>висеть на кольцах, перекладинах, ходить на руках</a:t>
            </a:r>
          </a:p>
          <a:p>
            <a:endParaRPr lang="ru-RU" dirty="0"/>
          </a:p>
        </p:txBody>
      </p:sp>
      <p:pic>
        <p:nvPicPr>
          <p:cNvPr id="5122" name="Picture 2" descr="C:\Users\user\Desktop\фото дети 5 гр\дети 5 гр\IMG_20221027_10200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118" y="218210"/>
            <a:ext cx="2802478" cy="37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фото дети 5 гр\дети 5 гр\IMG-20221206-WA001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5" t="2273" r="20440"/>
          <a:stretch/>
        </p:blipFill>
        <p:spPr bwMode="auto">
          <a:xfrm>
            <a:off x="8177645" y="218210"/>
            <a:ext cx="3927764" cy="372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фото дети 5 гр\дети 5 гр\IMG-20221206-WA00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659" y="4113696"/>
            <a:ext cx="4567971" cy="257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276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3121DF7-6AE3-C70D-5008-AE9E21302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77442" y="280555"/>
            <a:ext cx="3932237" cy="104948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Моторика: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32510" y="1361209"/>
            <a:ext cx="4439516" cy="5029200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трогать</a:t>
            </a:r>
            <a:r>
              <a:rPr lang="ru-RU" sz="2000" dirty="0">
                <a:solidFill>
                  <a:srgbClr val="002060"/>
                </a:solidFill>
              </a:rPr>
              <a:t>, перебирать, застегивать (пуговицы, застежки, петельки, </a:t>
            </a:r>
            <a:r>
              <a:rPr lang="ru-RU" sz="2000" dirty="0" smtClean="0">
                <a:solidFill>
                  <a:srgbClr val="002060"/>
                </a:solidFill>
              </a:rPr>
              <a:t>кнопки)</a:t>
            </a:r>
            <a:endParaRPr lang="ru-RU" sz="2000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ведерки </a:t>
            </a:r>
            <a:r>
              <a:rPr lang="ru-RU" sz="2000" dirty="0">
                <a:solidFill>
                  <a:srgbClr val="002060"/>
                </a:solidFill>
              </a:rPr>
              <a:t>и коробки с дырками и вкладышами (мелкими предметами или фигурами)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err="1" smtClean="0">
                <a:solidFill>
                  <a:srgbClr val="002060"/>
                </a:solidFill>
              </a:rPr>
              <a:t>фасолины</a:t>
            </a:r>
            <a:r>
              <a:rPr lang="ru-RU" sz="2000" dirty="0">
                <a:solidFill>
                  <a:srgbClr val="002060"/>
                </a:solidFill>
              </a:rPr>
              <a:t>, макаронины, крупа (сыпать, сортировать, солить, перебирать, делать поделки, просеивать)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шнуровки </a:t>
            </a:r>
            <a:r>
              <a:rPr lang="ru-RU" sz="2000" dirty="0">
                <a:solidFill>
                  <a:srgbClr val="002060"/>
                </a:solidFill>
              </a:rPr>
              <a:t>разные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песок </a:t>
            </a:r>
            <a:r>
              <a:rPr lang="ru-RU" sz="2000" dirty="0">
                <a:solidFill>
                  <a:srgbClr val="002060"/>
                </a:solidFill>
              </a:rPr>
              <a:t>(куличики, </a:t>
            </a:r>
            <a:r>
              <a:rPr lang="ru-RU" sz="2000" dirty="0" err="1">
                <a:solidFill>
                  <a:srgbClr val="002060"/>
                </a:solidFill>
              </a:rPr>
              <a:t>секретики</a:t>
            </a:r>
            <a:r>
              <a:rPr lang="ru-RU" sz="2000" dirty="0">
                <a:solidFill>
                  <a:srgbClr val="002060"/>
                </a:solidFill>
              </a:rPr>
              <a:t>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выкладывание </a:t>
            </a:r>
            <a:r>
              <a:rPr lang="ru-RU" sz="2000" dirty="0">
                <a:solidFill>
                  <a:srgbClr val="002060"/>
                </a:solidFill>
              </a:rPr>
              <a:t>из карандашей, камушков, </a:t>
            </a:r>
            <a:r>
              <a:rPr lang="ru-RU" sz="2000" dirty="0" err="1">
                <a:solidFill>
                  <a:srgbClr val="002060"/>
                </a:solidFill>
              </a:rPr>
              <a:t>фасолин</a:t>
            </a:r>
            <a:endParaRPr lang="ru-RU" sz="2000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конструкторы</a:t>
            </a:r>
            <a:r>
              <a:rPr lang="ru-RU" sz="2000" dirty="0">
                <a:solidFill>
                  <a:srgbClr val="002060"/>
                </a:solidFill>
              </a:rPr>
              <a:t>, кубики, блоки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пальчиковые </a:t>
            </a:r>
            <a:r>
              <a:rPr lang="ru-RU" sz="2000" dirty="0">
                <a:solidFill>
                  <a:srgbClr val="002060"/>
                </a:solidFill>
              </a:rPr>
              <a:t>игры</a:t>
            </a:r>
            <a:endParaRPr lang="ru-RU" dirty="0"/>
          </a:p>
        </p:txBody>
      </p:sp>
      <p:pic>
        <p:nvPicPr>
          <p:cNvPr id="6146" name="Picture 2" descr="C:\Users\user\Desktop\фото дети 5 гр\дети 5 гр\IMG-20230206-WA00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6" b="21203"/>
          <a:stretch/>
        </p:blipFill>
        <p:spPr bwMode="auto">
          <a:xfrm>
            <a:off x="4530435" y="1272886"/>
            <a:ext cx="3815195" cy="431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фото дети 5 гр\дети 5 гр\IMG_20230126_10145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9" t="1" r="180" b="37761"/>
          <a:stretch/>
        </p:blipFill>
        <p:spPr bwMode="auto">
          <a:xfrm>
            <a:off x="8480713" y="249382"/>
            <a:ext cx="2587767" cy="291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фото дети 5 гр\дети 5 гр\IMG_20230119_0943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610" y="3429000"/>
            <a:ext cx="2473690" cy="329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2651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955</Words>
  <Application>Microsoft Office PowerPoint</Application>
  <PresentationFormat>Произвольный</PresentationFormat>
  <Paragraphs>116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Муниципальное автономное дошкольное образовательное учреждение «Детский сад комбинированного вида № 4 «Солнышко»       «Сенсорное развитие детей с ОВЗ»</vt:lpstr>
      <vt:lpstr>Что такое сенсорика у детей? (sunser — ощущение) — это развитие восприятий, представлений об объектах, явлениях и предметах окружающего мира. От того, насколько точно малыш научится воспринимать предметы и оперировать полученными знаниями, зависит процесс обучения в будущем.  Сенсорное воспитание является неотъемлемой частью полноценного развития личности ребёнка. Как губка впитывает влагу, так ребёнок с помощью взрослого познаёт окружающий мир. И чем ярче и красочнее взрослый покажет наш мир ребёнку, тем богаче и ярче будет восприятие действительности ребёнком.  </vt:lpstr>
      <vt:lpstr> Сенсорное развитие:</vt:lpstr>
      <vt:lpstr>Презентация PowerPoint</vt:lpstr>
      <vt:lpstr>У детей с ОВЗ сенсомоторное развитие значительно отстает по срокам формирования и проходит чрезвычайно неравномерно.</vt:lpstr>
      <vt:lpstr>В обучении и воспитании детей с ОВЗ большое значение имеют игры.  Играя ребенок усваивает все сенсорные эталоны.</vt:lpstr>
      <vt:lpstr>Презентация PowerPoint</vt:lpstr>
      <vt:lpstr>Физическое развитие и шумные игры:</vt:lpstr>
      <vt:lpstr> Моторика:</vt:lpstr>
      <vt:lpstr>Творчество:</vt:lpstr>
      <vt:lpstr>Ролевые игры:</vt:lpstr>
      <vt:lpstr>Память, логика, цвет, форма, объем:</vt:lpstr>
      <vt:lpstr>Слух, запах, вкус, тактильные ощущения:</vt:lpstr>
      <vt:lpstr>Чтение, счет, развитие речи:</vt:lpstr>
      <vt:lpstr>Мир вокруг нас:</vt:lpstr>
      <vt:lpstr>ВЫВОД:</vt:lpstr>
      <vt:lpstr>СПАСИБО ЗА ВНИМАНИЕ!!!</vt:lpstr>
      <vt:lpstr>https://www.defectologiya.pro/zhurnal/sensornyij_deficzit_u_detej_s_ovz_i_sposobyi_ego_ustraneniya/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«Детский сад комбинированного вида № 4 «Солнышко»     «Сенсорное развитие детей с ОВЗ»</dc:title>
  <dc:creator>Мария</dc:creator>
  <cp:lastModifiedBy>user</cp:lastModifiedBy>
  <cp:revision>18</cp:revision>
  <dcterms:created xsi:type="dcterms:W3CDTF">2023-02-12T06:54:15Z</dcterms:created>
  <dcterms:modified xsi:type="dcterms:W3CDTF">2023-02-13T10:21:43Z</dcterms:modified>
</cp:coreProperties>
</file>