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72" r:id="rId8"/>
    <p:sldId id="273" r:id="rId9"/>
    <p:sldId id="260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5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6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7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9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5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2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9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2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1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FA24-FA45-45E6-A986-35362374B42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D17C-D1F5-42FB-8DD7-009988363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8953" y="953037"/>
            <a:ext cx="883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дошкольное учреждение комбинированного вида № 4 «Солнышко»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2739" y="1920360"/>
            <a:ext cx="92985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DFKai-SB" panose="03000509000000000000" pitchFamily="65" charset="-120"/>
              </a:rPr>
              <a:t>Опытно – экспериментальная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DFKai-SB" panose="03000509000000000000" pitchFamily="65" charset="-120"/>
              </a:rPr>
              <a:t> деятельность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DFKai-SB" panose="03000509000000000000" pitchFamily="65" charset="-120"/>
              </a:rPr>
              <a:t>детей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DFKai-SB" panose="03000509000000000000" pitchFamily="65" charset="-120"/>
              </a:rPr>
              <a:t>дошкольного возраста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477" y="4481512"/>
            <a:ext cx="30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Рыжкова А.А.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22" y="1738648"/>
            <a:ext cx="11637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наблюдение, которое проводится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специально организованных условиях.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опыте раскрывается причина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наблюдаемого явления , дети подводятся к суждениям,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умозаключениям.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4"/>
          <a:stretch/>
        </p:blipFill>
        <p:spPr>
          <a:xfrm>
            <a:off x="5232309" y="3631842"/>
            <a:ext cx="3255135" cy="2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4863" y="270455"/>
            <a:ext cx="5898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a typeface="+mj-ea"/>
                <a:cs typeface="+mj-cs"/>
              </a:rPr>
              <a:t>Экспериментирование в разных возрастных группах: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44710" y="1450703"/>
            <a:ext cx="77015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направлена для создания условий, необходимых для сенсорного развития в ходе ознакомления с явлениями и объектами окружающего мира, активно использовать опыт практической деятельности, игровой опыт.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дошкольный возраст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возрастной группе можно проводить эксперименты по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выяснению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 отдельных явлений, дети изучают свойства воды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песка.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этой возрастной группы направлена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явлениях и объектах окружающего мира.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231" y="1403797"/>
            <a:ext cx="80235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старшей группы становятся доступными уже более сложные цепочки причинно-следственных связей.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группе можно вводить уже длительные эксперименты, а также простейший мониторинг (например, по определению уровня загрязнения воздуха на участке и в помещении ДОУ). Дети продолжают изучать свойства воды, снега, песка, почвы, глины, узнают о свойствах воздуха, делают вывод о том. Что не бывает плохой погоды, что снег зимой нужен растениям и животным, изучают круговорот воды на при-мере комнатных растений, знакомятся с влиянием факторов окружаю-щей среды на живые организмы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уже стараются выдвигать какие – либо гипотезы, они способны делать выводы о скрытых свойствах предметов и явлений, зачастую они уже самостоятельно делают выводы без наводящих вопросов.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направлена на уточнение всего спектра свойств и признаков объектов предметов, взаимосвязи и взаимозависимости объектов и явлений.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438" y="437882"/>
            <a:ext cx="771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эксперименте можно выделить последовательность сменяющих друг друга этапов. 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712" y="1764406"/>
            <a:ext cx="70705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того, что хочешь узнать.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Формулирование задачи исследования.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Продумывание методики эксперимента.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Выслушивание инструкций и критических замечаний.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Прогнозирование результатов.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Выполнение работы.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Соблюдение правил безопасности.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Наблюдение результатов.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Фиксирование результатов.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Анализ полученных данных.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Словесный отчет об увиденном.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Формулирование выводов.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6075" y="1506827"/>
            <a:ext cx="54091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Знания, полученные во время проведения опытов, запоминаются надолго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!!!!!</a:t>
            </a:r>
          </a:p>
          <a:p>
            <a:endParaRPr lang="ru-RU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Китайская пословица гласит: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«Расскажи  и я забуду, покажи – и я запомню, дай попробовать и я пойму».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7" y="1403797"/>
            <a:ext cx="4395989" cy="329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351" y="2459865"/>
            <a:ext cx="3794975" cy="284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92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315" y="1674674"/>
            <a:ext cx="78432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a typeface="+mj-ea"/>
                <a:cs typeface="+mj-cs"/>
              </a:rPr>
              <a:t>В процессе экспериментирования у детей формируется не только интеллектуальные впечатления , но и развивается умение работать в коллективе и самостоятельно, отстаивать собственную точку зрения, доказывать ее правоту, делать элементарные выводы.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8" y="3796642"/>
            <a:ext cx="2481866" cy="28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8473" y="1506827"/>
            <a:ext cx="80750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Таким образом, организация экспериментальной деятельности – мощный стимул для развития важнейших черт личности детей:</a:t>
            </a:r>
          </a:p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Самостоятельности</a:t>
            </a:r>
          </a:p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Целеустремленности</a:t>
            </a:r>
          </a:p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Способности к прогнозированию</a:t>
            </a:r>
          </a:p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Планирование собственной деятельности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317" y="525286"/>
            <a:ext cx="87189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a typeface="+mj-ea"/>
                <a:cs typeface="+mj-cs"/>
              </a:rPr>
              <a:t>В ДОУ должны быть организованы </a:t>
            </a:r>
            <a:r>
              <a:rPr lang="ru-RU" sz="3200" b="1" i="1" dirty="0" smtClean="0">
                <a:solidFill>
                  <a:srgbClr val="002060"/>
                </a:solidFill>
                <a:ea typeface="+mj-ea"/>
                <a:cs typeface="+mj-cs"/>
              </a:rPr>
              <a:t>центры </a:t>
            </a:r>
            <a:r>
              <a:rPr lang="ru-RU" sz="3200" b="1" i="1" dirty="0" smtClean="0">
                <a:solidFill>
                  <a:srgbClr val="002060"/>
                </a:solidFill>
                <a:ea typeface="+mj-ea"/>
                <a:cs typeface="+mj-cs"/>
              </a:rPr>
              <a:t>экспериментальной деятельности, в которых должно быть :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ea typeface="+mj-ea"/>
                <a:cs typeface="+mj-cs"/>
              </a:rPr>
              <a:t>- Место для постоянной выставки</a:t>
            </a:r>
          </a:p>
          <a:p>
            <a:pPr marL="285750" indent="-285750"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ea typeface="+mj-ea"/>
                <a:cs typeface="+mj-cs"/>
              </a:rPr>
              <a:t>Место для хранения материалов</a:t>
            </a:r>
          </a:p>
          <a:p>
            <a:pPr marL="285750" indent="-285750"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ea typeface="+mj-ea"/>
                <a:cs typeface="+mj-cs"/>
              </a:rPr>
              <a:t>Место для проведения опытов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5"/>
          <a:stretch/>
        </p:blipFill>
        <p:spPr>
          <a:xfrm>
            <a:off x="8699503" y="3115315"/>
            <a:ext cx="2569511" cy="35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0"/>
          <a:stretch/>
        </p:blipFill>
        <p:spPr>
          <a:xfrm>
            <a:off x="2472743" y="347729"/>
            <a:ext cx="3168471" cy="294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2" y="669702"/>
            <a:ext cx="4292957" cy="321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6" y="3297349"/>
            <a:ext cx="4001036" cy="300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4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799" y="1429555"/>
            <a:ext cx="719929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«Самое лучшее открытие – то,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Которое ребенок делает Сам»         </a:t>
            </a:r>
            <a:endParaRPr lang="ru-RU" sz="2800" dirty="0">
              <a:solidFill>
                <a:srgbClr val="002060"/>
              </a:solidFill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Ральф. У. </a:t>
            </a:r>
            <a:r>
              <a:rPr lang="ru-RU" sz="2800" b="1" dirty="0" err="1" smtClean="0">
                <a:solidFill>
                  <a:srgbClr val="002060"/>
                </a:solidFill>
              </a:rPr>
              <a:t>Эмерсон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6851" y="4005330"/>
            <a:ext cx="27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4406" y="2704586"/>
            <a:ext cx="3970851" cy="297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1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6797" y="1061261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2083157"/>
            <a:ext cx="4829578" cy="2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909293"/>
            <a:ext cx="76135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</a:rPr>
              <a:t>Детское экспериментирование является одним из методов обучения и развития </a:t>
            </a:r>
            <a:r>
              <a:rPr lang="ru-RU" sz="2800" dirty="0" smtClean="0">
                <a:solidFill>
                  <a:prstClr val="black"/>
                </a:solidFill>
              </a:rPr>
              <a:t>естественнонаучных представлений </a:t>
            </a:r>
            <a:r>
              <a:rPr lang="ru-RU" sz="2800" dirty="0">
                <a:solidFill>
                  <a:prstClr val="black"/>
                </a:solidFill>
              </a:rPr>
              <a:t>дошкольников. В ходе опытной деятельности дошкольник учится наблюдать</a:t>
            </a:r>
            <a:r>
              <a:rPr lang="ru-RU" sz="2800" dirty="0" smtClean="0">
                <a:solidFill>
                  <a:prstClr val="black"/>
                </a:solidFill>
              </a:rPr>
              <a:t>, </a:t>
            </a:r>
            <a:r>
              <a:rPr lang="ru-RU" sz="2800" dirty="0">
                <a:solidFill>
                  <a:prstClr val="black"/>
                </a:solidFill>
              </a:rPr>
              <a:t>размышлять, сравнивать, отвечать на вопросы, делать выводы, устанавливать причинно-следственную связь, соблюдать правила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38781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4509" y="1553761"/>
            <a:ext cx="269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FF0000"/>
                </a:solidFill>
                <a:cs typeface="Arial" pitchFamily="34" charset="0"/>
              </a:rPr>
              <a:t>ЦЕЛЬ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02139" y="1559071"/>
            <a:ext cx="3816424" cy="7349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973071" y="2384758"/>
            <a:ext cx="590132" cy="76999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" name="Скругленный прямоугольник 5"/>
          <p:cNvSpPr/>
          <p:nvPr/>
        </p:nvSpPr>
        <p:spPr>
          <a:xfrm>
            <a:off x="1624799" y="3247972"/>
            <a:ext cx="3643338" cy="264776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394" y="3600517"/>
            <a:ext cx="3508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Развитие умений ребенка взаимодействовать с исследуемыми объектами в «лабораторных»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условиях, как средствами познания окружающего мира.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16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0011" y="313490"/>
            <a:ext cx="788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+mj-ea"/>
                <a:cs typeface="+mj-cs"/>
              </a:rPr>
              <a:t>В процессе организации опытно-экспериментальной деятельности 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предполагается решение следующих задач: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00011" y="1619273"/>
            <a:ext cx="8036417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детей в мыслительные, моделирующие и преобразующие действия;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видеть многообразие мира в системе  взаимосвязей;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наглядных средств;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поисково-познавательной деятельности, поддержание у детей   инициативы, сообразительности, пытливости, критичности, самостоятельности, наглядных средств (эталонов, символов) 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123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953" y="656823"/>
            <a:ext cx="857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ea typeface="+mj-ea"/>
                <a:cs typeface="+mj-cs"/>
              </a:rPr>
              <a:t>В процессе экспериментирования дети учатся: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37894" y="1473709"/>
            <a:ext cx="7508383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Видеть и выделять проблему.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Принимать и ставить цели.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Решать проблемы.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Анализировать объект и явления.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Выделять существенные признаки и связи.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Отбирать средства и материалы для самостоятельной деятельности.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Осуществлять эксперимент.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Выдвигать гипотезы, предложения.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Делать выводы.</a:t>
            </a:r>
          </a:p>
        </p:txBody>
      </p:sp>
    </p:spTree>
    <p:extLst>
      <p:ext uri="{BB962C8B-B14F-4D97-AF65-F5344CB8AC3E}">
        <p14:creationId xmlns:p14="http://schemas.microsoft.com/office/powerpoint/2010/main" val="27563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2981" y="277731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728434" y="2575775"/>
            <a:ext cx="772732" cy="483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7285" y="1648393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Проблемно-поисковой метод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907369" y="2754052"/>
            <a:ext cx="549499" cy="483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8318" y="1845550"/>
            <a:ext cx="194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объектом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209504" y="3977648"/>
            <a:ext cx="328412" cy="75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7223" y="4762478"/>
            <a:ext cx="255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8349" y="1538490"/>
            <a:ext cx="583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занятий по экспериментированию: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924" y="2907702"/>
            <a:ext cx="5100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Игры-эксперименты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32" y="3078586"/>
            <a:ext cx="3105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5471" y="476518"/>
            <a:ext cx="7688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ea typeface="+mj-ea"/>
                <a:cs typeface="+mj-cs"/>
              </a:rPr>
              <a:t>Опыты и эксперименты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6073" y="1493950"/>
            <a:ext cx="7972023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</a:rPr>
              <a:t>Наиболее интересны для  детей   опыты-эксперименты. Опыты – словно фокусы. Только загадка фокусов так и останется неразгаданной, а вот все что, получается в результате опытов, можно объяснить и понять. Опыты помогают развивать мышление, логику, творчество ребенка, наглядно показать связи между живым и неживым в природе. Исследования предоставляют ребенку возможность самому найти ответы на вопросы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</a:rPr>
              <a:t> «как?» и «почему?»</a:t>
            </a:r>
          </a:p>
        </p:txBody>
      </p:sp>
    </p:spTree>
    <p:extLst>
      <p:ext uri="{BB962C8B-B14F-4D97-AF65-F5344CB8AC3E}">
        <p14:creationId xmlns:p14="http://schemas.microsoft.com/office/powerpoint/2010/main" val="32884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544</Words>
  <Application>Microsoft Office PowerPoint</Application>
  <PresentationFormat>Широкоэкранный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DFKai-SB</vt:lpstr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Alena</cp:lastModifiedBy>
  <cp:revision>24</cp:revision>
  <dcterms:created xsi:type="dcterms:W3CDTF">2019-03-18T13:33:38Z</dcterms:created>
  <dcterms:modified xsi:type="dcterms:W3CDTF">2019-03-20T08:36:45Z</dcterms:modified>
</cp:coreProperties>
</file>