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jpg" ContentType="image/jp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media/image8.jpg" ContentType="image/jpeg"/>
  <Override PartName="/ppt/media/image9.jpg" ContentType="image/jpeg"/>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media/image17.jpg" ContentType="image/jpeg"/>
  <Override PartName="/ppt/media/image18.jpg" ContentType="image/jpeg"/>
  <Override PartName="/ppt/media/image19.jpg" ContentType="image/jpeg"/>
  <Override PartName="/ppt/notesSlides/notesSlide9.xml" ContentType="application/vnd.openxmlformats-officedocument.presentationml.notesSlide+xml"/>
  <Override PartName="/ppt/media/image21.jpg" ContentType="image/jpeg"/>
  <Override PartName="/ppt/notesSlides/notesSlide10.xml" ContentType="application/vnd.openxmlformats-officedocument.presentationml.notesSlide+xml"/>
  <Override PartName="/ppt/media/image22.jpg" ContentType="image/jpeg"/>
  <Override PartName="/ppt/media/image23.jpg" ContentType="image/jpeg"/>
  <Override PartName="/ppt/media/image24.jpg" ContentType="image/jpeg"/>
  <Override PartName="/ppt/notesSlides/notesSlide11.xml" ContentType="application/vnd.openxmlformats-officedocument.presentationml.notesSlide+xml"/>
  <Override PartName="/ppt/media/image25.jpg" ContentType="image/jpeg"/>
  <Override PartName="/ppt/media/image27.jpg" ContentType="image/jpeg"/>
  <Override PartName="/ppt/notesSlides/notesSlide12.xml" ContentType="application/vnd.openxmlformats-officedocument.presentationml.notesSlide+xml"/>
  <Override PartName="/ppt/media/image29.jpg" ContentType="image/jpeg"/>
  <Override PartName="/ppt/media/image30.jpg" ContentType="image/jpeg"/>
  <Override PartName="/ppt/media/image31.jpg" ContentType="image/jpeg"/>
  <Override PartName="/ppt/media/image32.jpg" ContentType="image/jpeg"/>
  <Override PartName="/ppt/notesSlides/notesSlide13.xml" ContentType="application/vnd.openxmlformats-officedocument.presentationml.notesSlide+xml"/>
  <Override PartName="/ppt/notesSlides/notesSlide14.xml" ContentType="application/vnd.openxmlformats-officedocument.presentationml.notesSlide+xml"/>
  <Override PartName="/ppt/media/image35.jpg" ContentType="image/jpeg"/>
  <Override PartName="/ppt/media/image36.jpg" ContentType="image/jpeg"/>
  <Override PartName="/ppt/media/image37.jpg" ContentType="image/jpeg"/>
  <Override PartName="/ppt/media/image38.jpg" ContentType="image/jpeg"/>
  <Override PartName="/ppt/notesSlides/notesSlide15.xml" ContentType="application/vnd.openxmlformats-officedocument.presentationml.notesSlide+xml"/>
  <Override PartName="/ppt/media/image40.jpg" ContentType="image/jpeg"/>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20"/>
  </p:notesMasterIdLst>
  <p:sldIdLst>
    <p:sldId id="256" r:id="rId2"/>
    <p:sldId id="257" r:id="rId3"/>
    <p:sldId id="258" r:id="rId4"/>
    <p:sldId id="279" r:id="rId5"/>
    <p:sldId id="259" r:id="rId6"/>
    <p:sldId id="280" r:id="rId7"/>
    <p:sldId id="271" r:id="rId8"/>
    <p:sldId id="272" r:id="rId9"/>
    <p:sldId id="261" r:id="rId10"/>
    <p:sldId id="276" r:id="rId11"/>
    <p:sldId id="275" r:id="rId12"/>
    <p:sldId id="262" r:id="rId13"/>
    <p:sldId id="277" r:id="rId14"/>
    <p:sldId id="278" r:id="rId15"/>
    <p:sldId id="260" r:id="rId16"/>
    <p:sldId id="274" r:id="rId17"/>
    <p:sldId id="273" r:id="rId18"/>
    <p:sldId id="270" r:id="rId19"/>
  </p:sldIdLst>
  <p:sldSz cx="12192000" cy="6858000"/>
  <p:notesSz cx="12192000" cy="6858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60093"/>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65350" autoAdjust="0"/>
  </p:normalViewPr>
  <p:slideViewPr>
    <p:cSldViewPr>
      <p:cViewPr varScale="1">
        <p:scale>
          <a:sx n="48" d="100"/>
          <a:sy n="48" d="100"/>
        </p:scale>
        <p:origin x="1554" y="60"/>
      </p:cViewPr>
      <p:guideLst>
        <p:guide orient="horz" pos="2880"/>
        <p:guide pos="216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5283200" cy="344488"/>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6905625" y="0"/>
            <a:ext cx="5283200" cy="344488"/>
          </a:xfrm>
          <a:prstGeom prst="rect">
            <a:avLst/>
          </a:prstGeom>
        </p:spPr>
        <p:txBody>
          <a:bodyPr vert="horz" lIns="91440" tIns="45720" rIns="91440" bIns="45720" rtlCol="0"/>
          <a:lstStyle>
            <a:lvl1pPr algn="r">
              <a:defRPr sz="1200"/>
            </a:lvl1pPr>
          </a:lstStyle>
          <a:p>
            <a:fld id="{9875918C-0EDA-4481-92A3-7963BC6CEFED}" type="datetimeFigureOut">
              <a:rPr lang="ru-RU" smtClean="0"/>
              <a:t>18.03.2024</a:t>
            </a:fld>
            <a:endParaRPr lang="ru-RU"/>
          </a:p>
        </p:txBody>
      </p:sp>
      <p:sp>
        <p:nvSpPr>
          <p:cNvPr id="4" name="Образ слайда 3"/>
          <p:cNvSpPr>
            <a:spLocks noGrp="1" noRot="1" noChangeAspect="1"/>
          </p:cNvSpPr>
          <p:nvPr>
            <p:ph type="sldImg" idx="2"/>
          </p:nvPr>
        </p:nvSpPr>
        <p:spPr>
          <a:xfrm>
            <a:off x="4038600" y="857250"/>
            <a:ext cx="4114800" cy="2314575"/>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1219200" y="3300413"/>
            <a:ext cx="9753600" cy="2700337"/>
          </a:xfrm>
          <a:prstGeom prst="rect">
            <a:avLst/>
          </a:prstGeom>
        </p:spPr>
        <p:txBody>
          <a:bodyPr vert="horz" lIns="91440" tIns="45720" rIns="91440" bIns="45720" rtlCol="0"/>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6" name="Нижний колонтитул 5"/>
          <p:cNvSpPr>
            <a:spLocks noGrp="1"/>
          </p:cNvSpPr>
          <p:nvPr>
            <p:ph type="ftr" sz="quarter" idx="4"/>
          </p:nvPr>
        </p:nvSpPr>
        <p:spPr>
          <a:xfrm>
            <a:off x="0" y="6513513"/>
            <a:ext cx="5283200" cy="344487"/>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6905625" y="6513513"/>
            <a:ext cx="5283200" cy="344487"/>
          </a:xfrm>
          <a:prstGeom prst="rect">
            <a:avLst/>
          </a:prstGeom>
        </p:spPr>
        <p:txBody>
          <a:bodyPr vert="horz" lIns="91440" tIns="45720" rIns="91440" bIns="45720" rtlCol="0" anchor="b"/>
          <a:lstStyle>
            <a:lvl1pPr algn="r">
              <a:defRPr sz="1200"/>
            </a:lvl1pPr>
          </a:lstStyle>
          <a:p>
            <a:fld id="{A8C37BA3-FF80-496A-95FF-F2A274DE401D}" type="slidenum">
              <a:rPr lang="ru-RU" smtClean="0"/>
              <a:t>‹#›</a:t>
            </a:fld>
            <a:endParaRPr lang="ru-RU"/>
          </a:p>
        </p:txBody>
      </p:sp>
    </p:spTree>
    <p:extLst>
      <p:ext uri="{BB962C8B-B14F-4D97-AF65-F5344CB8AC3E}">
        <p14:creationId xmlns:p14="http://schemas.microsoft.com/office/powerpoint/2010/main" val="10996031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A8C37BA3-FF80-496A-95FF-F2A274DE401D}" type="slidenum">
              <a:rPr lang="ru-RU" smtClean="0"/>
              <a:t>1</a:t>
            </a:fld>
            <a:endParaRPr lang="ru-RU"/>
          </a:p>
        </p:txBody>
      </p:sp>
    </p:spTree>
    <p:extLst>
      <p:ext uri="{BB962C8B-B14F-4D97-AF65-F5344CB8AC3E}">
        <p14:creationId xmlns:p14="http://schemas.microsoft.com/office/powerpoint/2010/main" val="40600085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a:t>Детство каждого из нас проходит в мире ролевых игр, которые помогают ребенку освоить правила и законы взрослых людей. Игры для детей можно рассматривать как импровизированные театральные постановки, в которых кукла или сам ребенок имеет свои вещи, игрушки, мебель, одежду и т. д. Ребенку предоставляется возможность побывать в роли актера, режиссера, декоратора и музыканта. Каждый ребенок играет по-своему, но все они копируют в своих играх взрослых. По играм и как в них играют дети можно представить наше будущее общество. Поэтому особое значение в детских образовательных учреждениях можно и нужно уделять театрализованной деятельности, всем видам детского театра, которые помогут сформировать правильную модель поведения в современном мире, повысить общую культуру ребенка, познакомить его с детской литературой, музыкой, изобразительным искусством, правилами этикета, обрядами, традициями. Любовь к театру становится не только ярким воспоминанием детства, но и ощущением праздника, проведенного вместе со сверстниками, родителями и педагогами в необычном волшебном мире.</a:t>
            </a:r>
          </a:p>
          <a:p>
            <a:endParaRPr lang="ru-RU" dirty="0"/>
          </a:p>
          <a:p>
            <a:endParaRPr lang="ru-RU" dirty="0"/>
          </a:p>
          <a:p>
            <a:endParaRPr lang="ru-RU" dirty="0"/>
          </a:p>
        </p:txBody>
      </p:sp>
      <p:sp>
        <p:nvSpPr>
          <p:cNvPr id="4" name="Номер слайда 3"/>
          <p:cNvSpPr>
            <a:spLocks noGrp="1"/>
          </p:cNvSpPr>
          <p:nvPr>
            <p:ph type="sldNum" sz="quarter" idx="10"/>
          </p:nvPr>
        </p:nvSpPr>
        <p:spPr/>
        <p:txBody>
          <a:bodyPr/>
          <a:lstStyle/>
          <a:p>
            <a:fld id="{A8C37BA3-FF80-496A-95FF-F2A274DE401D}" type="slidenum">
              <a:rPr lang="ru-RU" smtClean="0"/>
              <a:t>10</a:t>
            </a:fld>
            <a:endParaRPr lang="ru-RU"/>
          </a:p>
        </p:txBody>
      </p:sp>
    </p:spTree>
    <p:extLst>
      <p:ext uri="{BB962C8B-B14F-4D97-AF65-F5344CB8AC3E}">
        <p14:creationId xmlns:p14="http://schemas.microsoft.com/office/powerpoint/2010/main" val="282391327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a:t>Театр – одно из ярких эмоциональных средств, формирующих вкус детей. Он воздействует на воображение ребенка различными средствами: словом, действием, изобразительным искусством, музыкой. Театр формирует у детей целеустремленность, собранность, взаимовыручку, взаимозаменяемость. Воспитательные возможности театрализованной деятельности широки. Участвуя в ней, дети знакомятся с окружающим миром во всем его многообразии через образы, краски, звуки. С умственным развитием тесно связано и совершенствование речи. В процессе работы над выразительностью реплик персонажей, собственных высказываний незаметно активизируется словарь ребенка, совершенствуется звуковая культура его речи, ее интонационный строй. Исполняемая роль, произносимые реплики ставят </a:t>
            </a:r>
            <a:r>
              <a:rPr lang="ru-RU" dirty="0" smtClean="0"/>
              <a:t>ребенка </a:t>
            </a:r>
            <a:r>
              <a:rPr lang="ru-RU" dirty="0"/>
              <a:t>перед необходимостью ясно, четко, понятно изъясняться. У него улучшается диалогическая речь, ее грамматический строй. Можно утверждать, что театрализованная деятельность является источником развития чувств, глубоких переживаний и открытий ребенка, приобщает его к духовным ценностям. </a:t>
            </a:r>
          </a:p>
          <a:p>
            <a:r>
              <a:rPr lang="ru-RU" dirty="0"/>
              <a:t>Театральная деятельность это самый распространённый вид детского творчества, она близка и понятна ребёнку. Надо сказать, что театральная деятельность в детском саду присутствует почти во всех режимных моментах: зарядка, прогулка, занятия, праздники и развлечения, подвижные и сюжетно-ролевые игры.</a:t>
            </a:r>
          </a:p>
          <a:p>
            <a:endParaRPr lang="ru-RU" dirty="0"/>
          </a:p>
        </p:txBody>
      </p:sp>
      <p:sp>
        <p:nvSpPr>
          <p:cNvPr id="4" name="Номер слайда 3"/>
          <p:cNvSpPr>
            <a:spLocks noGrp="1"/>
          </p:cNvSpPr>
          <p:nvPr>
            <p:ph type="sldNum" sz="quarter" idx="10"/>
          </p:nvPr>
        </p:nvSpPr>
        <p:spPr/>
        <p:txBody>
          <a:bodyPr/>
          <a:lstStyle/>
          <a:p>
            <a:fld id="{A8C37BA3-FF80-496A-95FF-F2A274DE401D}" type="slidenum">
              <a:rPr lang="ru-RU" smtClean="0"/>
              <a:t>11</a:t>
            </a:fld>
            <a:endParaRPr lang="ru-RU"/>
          </a:p>
        </p:txBody>
      </p:sp>
    </p:spTree>
    <p:extLst>
      <p:ext uri="{BB962C8B-B14F-4D97-AF65-F5344CB8AC3E}">
        <p14:creationId xmlns:p14="http://schemas.microsoft.com/office/powerpoint/2010/main" val="415991726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err="1"/>
              <a:t>Лэпбук</a:t>
            </a:r>
            <a:r>
              <a:rPr lang="ru-RU" dirty="0"/>
              <a:t> – сравнительно новое средство обучения. Эта интерактивная книжка-раскладушка– отличный способ закрепить определенную тему с детьми, осмыслить содержание книги, провести исследовательскую работу, в процессе которой ребенок участвует в поиске, анализе и сортировке информации.</a:t>
            </a:r>
          </a:p>
          <a:p>
            <a:r>
              <a:rPr lang="ru-RU" dirty="0" err="1"/>
              <a:t>Лэпбук</a:t>
            </a:r>
            <a:r>
              <a:rPr lang="ru-RU" dirty="0"/>
              <a:t>» могут делать и дети, и взрослые, абсолютно разного возраста и уровня, и на совершенно разнообразные темы. Это может быть целая мини-энциклопедия, а может стать вашим групповым проектом или даже первой научно-исследовательской совместной с детьми и родителями работой! Ну а главное в «</a:t>
            </a:r>
            <a:r>
              <a:rPr lang="ru-RU" dirty="0" err="1"/>
              <a:t>Лэпбуке</a:t>
            </a:r>
            <a:r>
              <a:rPr lang="ru-RU" dirty="0"/>
              <a:t>», какую бы вы не выбрали основу, это мини-книжки внутри — крошечные раскладушки, гармошки, кармашки и т. д., в которых вы и организуете нужную вам информацию. Сам процесс подготовки к созданию «</a:t>
            </a:r>
            <a:r>
              <a:rPr lang="ru-RU" dirty="0" err="1"/>
              <a:t>Лэпбука</a:t>
            </a:r>
            <a:r>
              <a:rPr lang="ru-RU" dirty="0"/>
              <a:t>» может быть очень интересен и увлекателен, главное продумать педагогу, как организовать свою работу и продуктивность будет очень высокой, если активно работать с детьми, и привлекать родителей. Родители помогают в сборе стихов, загадок, сказок, иллюстрации по теме, картин для развития речи, в изготовлении мини-альбомов. Туда можно включить и приметы природы, и природные явления, и календарь наблюдений, и многое другое.</a:t>
            </a:r>
          </a:p>
        </p:txBody>
      </p:sp>
      <p:sp>
        <p:nvSpPr>
          <p:cNvPr id="4" name="Номер слайда 3"/>
          <p:cNvSpPr>
            <a:spLocks noGrp="1"/>
          </p:cNvSpPr>
          <p:nvPr>
            <p:ph type="sldNum" sz="quarter" idx="10"/>
          </p:nvPr>
        </p:nvSpPr>
        <p:spPr/>
        <p:txBody>
          <a:bodyPr/>
          <a:lstStyle/>
          <a:p>
            <a:fld id="{A8C37BA3-FF80-496A-95FF-F2A274DE401D}" type="slidenum">
              <a:rPr lang="ru-RU" smtClean="0"/>
              <a:t>12</a:t>
            </a:fld>
            <a:endParaRPr lang="ru-RU"/>
          </a:p>
        </p:txBody>
      </p:sp>
    </p:spTree>
    <p:extLst>
      <p:ext uri="{BB962C8B-B14F-4D97-AF65-F5344CB8AC3E}">
        <p14:creationId xmlns:p14="http://schemas.microsoft.com/office/powerpoint/2010/main" val="283780815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a:t>Построение системы работы по обучению дошкольников с использованием создания «</a:t>
            </a:r>
            <a:r>
              <a:rPr lang="ru-RU" dirty="0" err="1"/>
              <a:t>Лэпбука</a:t>
            </a:r>
            <a:r>
              <a:rPr lang="ru-RU" dirty="0"/>
              <a:t>» опиралось на следующие принципы:</a:t>
            </a:r>
          </a:p>
          <a:p>
            <a:endParaRPr lang="ru-RU" dirty="0"/>
          </a:p>
        </p:txBody>
      </p:sp>
      <p:sp>
        <p:nvSpPr>
          <p:cNvPr id="4" name="Номер слайда 3"/>
          <p:cNvSpPr>
            <a:spLocks noGrp="1"/>
          </p:cNvSpPr>
          <p:nvPr>
            <p:ph type="sldNum" sz="quarter" idx="10"/>
          </p:nvPr>
        </p:nvSpPr>
        <p:spPr/>
        <p:txBody>
          <a:bodyPr/>
          <a:lstStyle/>
          <a:p>
            <a:fld id="{A8C37BA3-FF80-496A-95FF-F2A274DE401D}" type="slidenum">
              <a:rPr lang="ru-RU" smtClean="0"/>
              <a:t>13</a:t>
            </a:fld>
            <a:endParaRPr lang="ru-RU"/>
          </a:p>
        </p:txBody>
      </p:sp>
    </p:spTree>
    <p:extLst>
      <p:ext uri="{BB962C8B-B14F-4D97-AF65-F5344CB8AC3E}">
        <p14:creationId xmlns:p14="http://schemas.microsoft.com/office/powerpoint/2010/main" val="172395243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a:t>Самая главная ценность «</a:t>
            </a:r>
            <a:r>
              <a:rPr lang="ru-RU" dirty="0" err="1"/>
              <a:t>Лэпбука</a:t>
            </a:r>
            <a:r>
              <a:rPr lang="ru-RU" dirty="0"/>
              <a:t>» - он позволяет ребёнку быть соучастником всего процесса, на любом из его этапов. Он позволяет услышать голос ребёнка, понять, что он хочет. Голос ребенка особенно ценен: если мы не будем его слышать, не будет никакой любознательности, произвольности, инициативности, готовности меняться. «</a:t>
            </a:r>
            <a:r>
              <a:rPr lang="ru-RU" dirty="0" err="1"/>
              <a:t>Лэпбук</a:t>
            </a:r>
            <a:r>
              <a:rPr lang="ru-RU" dirty="0"/>
              <a:t>» развивает творческие способности и коммуникативные навыки. И это просто интересно! Дошкольникам нужны эмоциональные, яркие и увлекательные занятия!</a:t>
            </a:r>
          </a:p>
        </p:txBody>
      </p:sp>
      <p:sp>
        <p:nvSpPr>
          <p:cNvPr id="4" name="Номер слайда 3"/>
          <p:cNvSpPr>
            <a:spLocks noGrp="1"/>
          </p:cNvSpPr>
          <p:nvPr>
            <p:ph type="sldNum" sz="quarter" idx="10"/>
          </p:nvPr>
        </p:nvSpPr>
        <p:spPr/>
        <p:txBody>
          <a:bodyPr/>
          <a:lstStyle/>
          <a:p>
            <a:fld id="{A8C37BA3-FF80-496A-95FF-F2A274DE401D}" type="slidenum">
              <a:rPr lang="ru-RU" smtClean="0"/>
              <a:t>14</a:t>
            </a:fld>
            <a:endParaRPr lang="ru-RU"/>
          </a:p>
        </p:txBody>
      </p:sp>
    </p:spTree>
    <p:extLst>
      <p:ext uri="{BB962C8B-B14F-4D97-AF65-F5344CB8AC3E}">
        <p14:creationId xmlns:p14="http://schemas.microsoft.com/office/powerpoint/2010/main" val="145109050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a:t>Дети рисуют музыку, которую прослушивают. Изначально такой метод назывался «музыкальная графика» и начал развиваться с начала 20-го века. Дети на таких занятиях узнают, что оказывается между музыкой и изобразительным искусством есть очень много общего. И это действительно так, ведь эти два направления объединяет красота и совершенство.</a:t>
            </a:r>
          </a:p>
          <a:p>
            <a:endParaRPr lang="ru-RU" dirty="0"/>
          </a:p>
          <a:p>
            <a:r>
              <a:rPr lang="ru-RU" dirty="0"/>
              <a:t>Рисование под музыку является творческим процессом передачи впечатлений от музыки на бумагу. Метод "Рисуем музыку" используется в педагогике с целью научить детей </a:t>
            </a:r>
            <a:r>
              <a:rPr lang="ru-RU" dirty="0" err="1"/>
              <a:t>цвето</a:t>
            </a:r>
            <a:r>
              <a:rPr lang="ru-RU" dirty="0"/>
              <a:t>-эмоционально реагировать на музыку. Ребенок накапливает опыт восприятия произведений великих и разнообразных композиторов разных стилей и эпох.</a:t>
            </a:r>
          </a:p>
          <a:p>
            <a:endParaRPr lang="ru-RU" dirty="0"/>
          </a:p>
          <a:p>
            <a:r>
              <a:rPr lang="ru-RU" dirty="0"/>
              <a:t>Этот вид рисования расширяет способность эмоционально переживать музыкальное творение. Сначала дети могут и не обращать внимания на особенности мелодии, специфику игры разных инструментов, но вскоре для них станет понятнее многое из мира музыки. Они смогут отличать одни произведения от других, будут "слышать каждое мгновение музыки", а не просто её прослушивать.</a:t>
            </a:r>
          </a:p>
          <a:p>
            <a:endParaRPr lang="ru-RU" dirty="0"/>
          </a:p>
          <a:p>
            <a:r>
              <a:rPr lang="ru-RU" dirty="0"/>
              <a:t>Перенося мелодию на бумагу, дети учатся рисовать, думать, развивают фантазию и воображение. Они приобщаются к высокой художественной культуре. Личность каждого ребенка развивается эстетически.</a:t>
            </a:r>
          </a:p>
        </p:txBody>
      </p:sp>
      <p:sp>
        <p:nvSpPr>
          <p:cNvPr id="4" name="Номер слайда 3"/>
          <p:cNvSpPr>
            <a:spLocks noGrp="1"/>
          </p:cNvSpPr>
          <p:nvPr>
            <p:ph type="sldNum" sz="quarter" idx="10"/>
          </p:nvPr>
        </p:nvSpPr>
        <p:spPr/>
        <p:txBody>
          <a:bodyPr/>
          <a:lstStyle/>
          <a:p>
            <a:fld id="{A8C37BA3-FF80-496A-95FF-F2A274DE401D}" type="slidenum">
              <a:rPr lang="ru-RU" smtClean="0"/>
              <a:t>15</a:t>
            </a:fld>
            <a:endParaRPr lang="ru-RU"/>
          </a:p>
        </p:txBody>
      </p:sp>
    </p:spTree>
    <p:extLst>
      <p:ext uri="{BB962C8B-B14F-4D97-AF65-F5344CB8AC3E}">
        <p14:creationId xmlns:p14="http://schemas.microsoft.com/office/powerpoint/2010/main" val="114203827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a:t>Мы прослушиваем выбранную мелодию в свободной обстановке, ведь восприятие музыки у людей разное: кто-то лежит на ковре, закрыв глаза, кто-то сидит на кресле или диване, кто-то танцует произвольные па. Затем мы делимся друг с другом впечатлениями по прослушанной музыкальной композиции. А после этого мы вновь под музыку начинает творить. И здесь есть условия:</a:t>
            </a:r>
          </a:p>
          <a:p>
            <a:r>
              <a:rPr lang="ru-RU" dirty="0"/>
              <a:t>•	Нет верного или неверного способа передачи своих впечатлений, видений и фантазий.</a:t>
            </a:r>
          </a:p>
          <a:p>
            <a:r>
              <a:rPr lang="ru-RU" dirty="0"/>
              <a:t>•	Нельзя вмешиваться в работу другого с советами, подсказками. Замечаниями и помощью.</a:t>
            </a:r>
          </a:p>
          <a:p>
            <a:r>
              <a:rPr lang="ru-RU" dirty="0"/>
              <a:t>•	Можно смешивать техники и материалы для полного отражения своего восприятия музыки.</a:t>
            </a:r>
          </a:p>
          <a:p>
            <a:r>
              <a:rPr lang="ru-RU" dirty="0"/>
              <a:t>•	Нельзя сравнивать свою работу с работой другого – у каждого работа индивидуальна и уникальная.</a:t>
            </a:r>
          </a:p>
          <a:p>
            <a:r>
              <a:rPr lang="ru-RU" dirty="0"/>
              <a:t>Каждый рисунок музыки ребенка уникален. Каждая новая работа – это не просто виденье ребенком музыки, это естественный способ рассказать о себе, своих чувствах и мыслях в текущий момент времени, здесь и сейчас. Рассказать о свои переживаниях, не нашедших словесного выражения и ставших для ребенка эмоциональным грузом. Все, что так или иначе беспокоит ребенка, волнует его не только в данный момент, но и в общем, он спокойно может выразить на бумаге или ином материале по своему желанию. Весь процесс творческой деятельности является важным элементом его развития. Так в ребенке открываются такие творческие начала, о которых и он сам и окружающие даже и не подозревали. Ребенок учится выражать свои чувства, справляться с переживаниями, дает возможность выхода своей накопившейся энергии, развивает творческие способности.</a:t>
            </a:r>
          </a:p>
          <a:p>
            <a:endParaRPr lang="ru-RU" dirty="0"/>
          </a:p>
        </p:txBody>
      </p:sp>
      <p:sp>
        <p:nvSpPr>
          <p:cNvPr id="4" name="Номер слайда 3"/>
          <p:cNvSpPr>
            <a:spLocks noGrp="1"/>
          </p:cNvSpPr>
          <p:nvPr>
            <p:ph type="sldNum" sz="quarter" idx="10"/>
          </p:nvPr>
        </p:nvSpPr>
        <p:spPr/>
        <p:txBody>
          <a:bodyPr/>
          <a:lstStyle/>
          <a:p>
            <a:fld id="{A8C37BA3-FF80-496A-95FF-F2A274DE401D}" type="slidenum">
              <a:rPr lang="ru-RU" smtClean="0"/>
              <a:t>16</a:t>
            </a:fld>
            <a:endParaRPr lang="ru-RU"/>
          </a:p>
        </p:txBody>
      </p:sp>
    </p:spTree>
    <p:extLst>
      <p:ext uri="{BB962C8B-B14F-4D97-AF65-F5344CB8AC3E}">
        <p14:creationId xmlns:p14="http://schemas.microsoft.com/office/powerpoint/2010/main" val="321568923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a:t>В дошкольном возрасте при «рисовании музыки» необходимо учитывать возрастные особенности детей:</a:t>
            </a:r>
          </a:p>
          <a:p>
            <a:endParaRPr lang="ru-RU" dirty="0"/>
          </a:p>
          <a:p>
            <a:r>
              <a:rPr lang="ru-RU" dirty="0"/>
              <a:t>- В младших группах детского сада дети пока не способны «отразить на бумаге свои чувства», поэтому такое занятие пока для них рановато.</a:t>
            </a:r>
          </a:p>
          <a:p>
            <a:endParaRPr lang="ru-RU" dirty="0"/>
          </a:p>
          <a:p>
            <a:r>
              <a:rPr lang="ru-RU" dirty="0"/>
              <a:t>- У 4-5 летних дошкольников появляется заинтересованность в содержании произведения, рождаются вопросы, связанные с желанием узнать, о чём рассказывает музыка. Есть желание рассказать о впечатлениях после прослушанной пьесы или песни, наблюдается проявление музыкальной памяти. Поэтому с ними уже можно «рисовать» несложные, яркие программные музыкальные произведения.</a:t>
            </a:r>
          </a:p>
          <a:p>
            <a:endParaRPr lang="ru-RU" dirty="0"/>
          </a:p>
          <a:p>
            <a:pPr marL="171450" indent="-171450">
              <a:buFontTx/>
              <a:buChar char="-"/>
            </a:pPr>
            <a:r>
              <a:rPr lang="ru-RU" dirty="0"/>
              <a:t>Дети 5-7 лет имеют достаточно развитое внимание, умение сосредоточиваться, улавливать музыку более детально. Дети старшей и подготовительной группы отмечают отдельные, наиболее выразительные музыкальные средства и находят самостоятельные определения. расширяется их словарный запас.</a:t>
            </a:r>
          </a:p>
          <a:p>
            <a:pPr marL="171450" indent="-171450">
              <a:buFontTx/>
              <a:buChar char="-"/>
            </a:pPr>
            <a:endParaRPr lang="ru-RU" dirty="0"/>
          </a:p>
          <a:p>
            <a:pPr marL="171450" indent="-171450">
              <a:buFontTx/>
              <a:buChar char="-"/>
            </a:pPr>
            <a:r>
              <a:rPr lang="ru-RU" dirty="0"/>
              <a:t>Только в детстве человек способен ощущать мир звуков, красок, движений всеми органами чувств. Колыбельная песня для малыша неотделима от сопутствующих ее звучанию ощущений: монотонного покачивания, сумеречного света, тактильного комфорта, спокойной улыбки матери. У искусства свой особый предмет для «разговора»: человеческие эмоции, настроения, стремления, идеалы. Живопись говорит об этом с помощью художественно-изобразительных образов. Музыка - языком интонаций, а танец - движением. Поэтому человек, слушающий музыку, зачастую достраивает звучащий фон образами визуальными, а тот, кто смотрит на картину, подстраивается к ее изображению.</a:t>
            </a:r>
          </a:p>
        </p:txBody>
      </p:sp>
      <p:sp>
        <p:nvSpPr>
          <p:cNvPr id="4" name="Номер слайда 3"/>
          <p:cNvSpPr>
            <a:spLocks noGrp="1"/>
          </p:cNvSpPr>
          <p:nvPr>
            <p:ph type="sldNum" sz="quarter" idx="10"/>
          </p:nvPr>
        </p:nvSpPr>
        <p:spPr/>
        <p:txBody>
          <a:bodyPr/>
          <a:lstStyle/>
          <a:p>
            <a:fld id="{A8C37BA3-FF80-496A-95FF-F2A274DE401D}" type="slidenum">
              <a:rPr lang="ru-RU" smtClean="0"/>
              <a:t>17</a:t>
            </a:fld>
            <a:endParaRPr lang="ru-RU"/>
          </a:p>
        </p:txBody>
      </p:sp>
    </p:spTree>
    <p:extLst>
      <p:ext uri="{BB962C8B-B14F-4D97-AF65-F5344CB8AC3E}">
        <p14:creationId xmlns:p14="http://schemas.microsoft.com/office/powerpoint/2010/main" val="10982869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smtClean="0"/>
              <a:t>Эдуарда</a:t>
            </a:r>
            <a:r>
              <a:rPr lang="ru-RU" baseline="0" dirty="0" smtClean="0"/>
              <a:t> </a:t>
            </a:r>
            <a:endParaRPr lang="ru-RU" dirty="0"/>
          </a:p>
        </p:txBody>
      </p:sp>
      <p:sp>
        <p:nvSpPr>
          <p:cNvPr id="4" name="Номер слайда 3"/>
          <p:cNvSpPr>
            <a:spLocks noGrp="1"/>
          </p:cNvSpPr>
          <p:nvPr>
            <p:ph type="sldNum" sz="quarter" idx="10"/>
          </p:nvPr>
        </p:nvSpPr>
        <p:spPr/>
        <p:txBody>
          <a:bodyPr/>
          <a:lstStyle/>
          <a:p>
            <a:fld id="{A8C37BA3-FF80-496A-95FF-F2A274DE401D}" type="slidenum">
              <a:rPr lang="ru-RU" smtClean="0"/>
              <a:t>2</a:t>
            </a:fld>
            <a:endParaRPr lang="ru-RU"/>
          </a:p>
        </p:txBody>
      </p:sp>
    </p:spTree>
    <p:extLst>
      <p:ext uri="{BB962C8B-B14F-4D97-AF65-F5344CB8AC3E}">
        <p14:creationId xmlns:p14="http://schemas.microsoft.com/office/powerpoint/2010/main" val="37379551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dirty="0">
                <a:ln>
                  <a:noFill/>
                </a:ln>
                <a:solidFill>
                  <a:prstClr val="black"/>
                </a:solidFill>
                <a:effectLst/>
                <a:uLnTx/>
                <a:uFillTx/>
                <a:latin typeface="+mn-lt"/>
                <a:ea typeface="+mn-ea"/>
                <a:cs typeface="+mn-cs"/>
              </a:rPr>
              <a:t>Скажите? В повседневной жизни информация лучше запоминается в форме простого сообщения или с переживанием чувств, эмоций каких – либо событий, встреч, </a:t>
            </a:r>
            <a:r>
              <a:rPr kumimoji="0" lang="ru-RU" sz="1800" b="0" i="0" u="none" strike="noStrike" kern="1200" cap="none" spc="0" normalizeH="0" baseline="0" noProof="0" dirty="0" smtClean="0">
                <a:ln>
                  <a:noFill/>
                </a:ln>
                <a:solidFill>
                  <a:prstClr val="black"/>
                </a:solidFill>
                <a:effectLst/>
                <a:uLnTx/>
                <a:uFillTx/>
                <a:latin typeface="+mn-lt"/>
                <a:ea typeface="+mn-ea"/>
                <a:cs typeface="+mn-cs"/>
              </a:rPr>
              <a:t>ситуаций</a:t>
            </a:r>
            <a:r>
              <a:rPr kumimoji="0" lang="ru-RU" sz="1800" b="0" i="0" u="none" strike="noStrike" kern="1200" cap="none" spc="0" normalizeH="0" baseline="0" noProof="0" dirty="0">
                <a:ln>
                  <a:noFill/>
                </a:ln>
                <a:solidFill>
                  <a:prstClr val="black"/>
                </a:solidFill>
                <a:effectLst/>
                <a:uLnTx/>
                <a:uFillTx/>
                <a:latin typeface="+mn-lt"/>
                <a:ea typeface="+mn-ea"/>
                <a:cs typeface="+mn-cs"/>
              </a:rPr>
              <a:t>? (ответы</a:t>
            </a:r>
            <a:r>
              <a:rPr kumimoji="0" lang="ru-RU" sz="1800" b="0" i="0" u="none" strike="noStrike" kern="1200" cap="none" spc="0" normalizeH="0" baseline="0" noProof="0" dirty="0" smtClean="0">
                <a:ln>
                  <a:noFill/>
                </a:ln>
                <a:solidFill>
                  <a:prstClr val="black"/>
                </a:solidFill>
                <a:effectLst/>
                <a:uLnTx/>
                <a:uFillTx/>
                <a:latin typeface="+mn-lt"/>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dirty="0" smtClean="0">
                <a:ln>
                  <a:noFill/>
                </a:ln>
                <a:solidFill>
                  <a:prstClr val="black"/>
                </a:solidFill>
                <a:effectLst/>
                <a:uLnTx/>
                <a:uFillTx/>
                <a:latin typeface="+mn-lt"/>
                <a:ea typeface="+mn-ea"/>
                <a:cs typeface="+mn-cs"/>
              </a:rPr>
              <a:t>Конечно же, лучше запоминается информация с переживанием чувств, эмоций, ситуаций…</a:t>
            </a:r>
            <a:endParaRPr lang="ru-RU" dirty="0"/>
          </a:p>
        </p:txBody>
      </p:sp>
      <p:sp>
        <p:nvSpPr>
          <p:cNvPr id="4" name="Номер слайда 3"/>
          <p:cNvSpPr>
            <a:spLocks noGrp="1"/>
          </p:cNvSpPr>
          <p:nvPr>
            <p:ph type="sldNum" sz="quarter" idx="10"/>
          </p:nvPr>
        </p:nvSpPr>
        <p:spPr/>
        <p:txBody>
          <a:bodyPr/>
          <a:lstStyle/>
          <a:p>
            <a:fld id="{A8C37BA3-FF80-496A-95FF-F2A274DE401D}" type="slidenum">
              <a:rPr lang="ru-RU" smtClean="0"/>
              <a:t>3</a:t>
            </a:fld>
            <a:endParaRPr lang="ru-RU"/>
          </a:p>
        </p:txBody>
      </p:sp>
    </p:spTree>
    <p:extLst>
      <p:ext uri="{BB962C8B-B14F-4D97-AF65-F5344CB8AC3E}">
        <p14:creationId xmlns:p14="http://schemas.microsoft.com/office/powerpoint/2010/main" val="12709042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sz="1200" b="1" i="0" kern="1200" dirty="0">
                <a:solidFill>
                  <a:schemeClr val="tx1"/>
                </a:solidFill>
                <a:effectLst/>
                <a:latin typeface="+mn-lt"/>
                <a:ea typeface="+mn-ea"/>
                <a:cs typeface="+mn-cs"/>
              </a:rPr>
              <a:t>Арт-педагогика – это инновационный метод</a:t>
            </a:r>
            <a:r>
              <a:rPr lang="ru-RU" sz="1200" b="0" i="0" kern="1200" dirty="0">
                <a:solidFill>
                  <a:schemeClr val="tx1"/>
                </a:solidFill>
                <a:effectLst/>
                <a:latin typeface="+mn-lt"/>
                <a:ea typeface="+mn-ea"/>
                <a:cs typeface="+mn-cs"/>
              </a:rPr>
              <a:t>, который активно применяется в </a:t>
            </a:r>
            <a:r>
              <a:rPr lang="ru-RU" sz="1200" b="1" i="0" kern="1200" dirty="0">
                <a:solidFill>
                  <a:schemeClr val="tx1"/>
                </a:solidFill>
                <a:effectLst/>
                <a:latin typeface="+mn-lt"/>
                <a:ea typeface="+mn-ea"/>
                <a:cs typeface="+mn-cs"/>
              </a:rPr>
              <a:t>образовательном</a:t>
            </a:r>
            <a:r>
              <a:rPr lang="ru-RU" sz="1200" b="0" i="0" kern="1200" dirty="0">
                <a:solidFill>
                  <a:schemeClr val="tx1"/>
                </a:solidFill>
                <a:effectLst/>
                <a:latin typeface="+mn-lt"/>
                <a:ea typeface="+mn-ea"/>
                <a:cs typeface="+mn-cs"/>
              </a:rPr>
              <a:t> процессе современных учебных заведений. Он основан на использовании различных медиа-технологий и художественных приемов в процессе обучения, что позволяет более эффективно и интересно передавать знания и развивать творческие способности </a:t>
            </a:r>
            <a:r>
              <a:rPr lang="ru-RU" sz="1200" b="0" i="0" kern="1200" dirty="0" smtClean="0">
                <a:solidFill>
                  <a:schemeClr val="tx1"/>
                </a:solidFill>
                <a:effectLst/>
                <a:latin typeface="+mn-lt"/>
                <a:ea typeface="+mn-ea"/>
                <a:cs typeface="+mn-cs"/>
              </a:rPr>
              <a:t>детей.</a:t>
            </a:r>
            <a:endParaRPr lang="ru-RU" sz="1200" b="0" i="0" kern="1200" dirty="0">
              <a:solidFill>
                <a:schemeClr val="tx1"/>
              </a:solidFill>
              <a:effectLst/>
              <a:latin typeface="+mn-lt"/>
              <a:ea typeface="+mn-ea"/>
              <a:cs typeface="+mn-cs"/>
            </a:endParaRPr>
          </a:p>
          <a:p>
            <a:r>
              <a:rPr lang="ru-RU" sz="1200" b="0" i="0" kern="1200" dirty="0">
                <a:solidFill>
                  <a:schemeClr val="tx1"/>
                </a:solidFill>
                <a:effectLst/>
                <a:latin typeface="+mn-lt"/>
                <a:ea typeface="+mn-ea"/>
                <a:cs typeface="+mn-cs"/>
              </a:rPr>
              <a:t>Основная задача </a:t>
            </a:r>
            <a:r>
              <a:rPr lang="ru-RU" sz="1200" b="1" i="0" kern="1200" dirty="0">
                <a:solidFill>
                  <a:schemeClr val="tx1"/>
                </a:solidFill>
                <a:effectLst/>
                <a:latin typeface="+mn-lt"/>
                <a:ea typeface="+mn-ea"/>
                <a:cs typeface="+mn-cs"/>
              </a:rPr>
              <a:t>арт-педагогики</a:t>
            </a:r>
            <a:r>
              <a:rPr lang="ru-RU" sz="1200" b="0" i="0" kern="1200" dirty="0">
                <a:solidFill>
                  <a:schemeClr val="tx1"/>
                </a:solidFill>
                <a:effectLst/>
                <a:latin typeface="+mn-lt"/>
                <a:ea typeface="+mn-ea"/>
                <a:cs typeface="+mn-cs"/>
              </a:rPr>
              <a:t> – это создание учебной среды, которая ставит человека в центр своего внимания. Метод базируется на принципе уважения к личности, свободе самовыражения и учете индивидуальных особенностей каждого </a:t>
            </a:r>
            <a:r>
              <a:rPr lang="ru-RU" sz="1200" b="0" i="0" kern="1200" dirty="0" smtClean="0">
                <a:solidFill>
                  <a:schemeClr val="tx1"/>
                </a:solidFill>
                <a:effectLst/>
                <a:latin typeface="+mn-lt"/>
                <a:ea typeface="+mn-ea"/>
                <a:cs typeface="+mn-cs"/>
              </a:rPr>
              <a:t>ребенка. </a:t>
            </a:r>
            <a:r>
              <a:rPr lang="ru-RU" sz="1200" b="0" i="0" kern="1200" dirty="0">
                <a:solidFill>
                  <a:schemeClr val="tx1"/>
                </a:solidFill>
                <a:effectLst/>
                <a:latin typeface="+mn-lt"/>
                <a:ea typeface="+mn-ea"/>
                <a:cs typeface="+mn-cs"/>
              </a:rPr>
              <a:t>В процессе обучения используются такие художественные формы, как музыка, танец, живопись, скульптура, театр и другие. Таким </a:t>
            </a:r>
            <a:r>
              <a:rPr lang="ru-RU" sz="1200" b="1" i="0" kern="1200" dirty="0">
                <a:solidFill>
                  <a:schemeClr val="tx1"/>
                </a:solidFill>
                <a:effectLst/>
                <a:latin typeface="+mn-lt"/>
                <a:ea typeface="+mn-ea"/>
                <a:cs typeface="+mn-cs"/>
              </a:rPr>
              <a:t>образом</a:t>
            </a:r>
            <a:r>
              <a:rPr lang="ru-RU" sz="1200" b="0" i="0" kern="1200" dirty="0">
                <a:solidFill>
                  <a:schemeClr val="tx1"/>
                </a:solidFill>
                <a:effectLst/>
                <a:latin typeface="+mn-lt"/>
                <a:ea typeface="+mn-ea"/>
                <a:cs typeface="+mn-cs"/>
              </a:rPr>
              <a:t>, </a:t>
            </a:r>
            <a:r>
              <a:rPr lang="ru-RU" sz="1200" b="0" i="0" kern="1200" dirty="0" smtClean="0">
                <a:solidFill>
                  <a:schemeClr val="tx1"/>
                </a:solidFill>
                <a:effectLst/>
                <a:latin typeface="+mn-lt"/>
                <a:ea typeface="+mn-ea"/>
                <a:cs typeface="+mn-cs"/>
              </a:rPr>
              <a:t>дети </a:t>
            </a:r>
            <a:r>
              <a:rPr lang="ru-RU" sz="1200" b="0" i="0" kern="1200" dirty="0">
                <a:solidFill>
                  <a:schemeClr val="tx1"/>
                </a:solidFill>
                <a:effectLst/>
                <a:latin typeface="+mn-lt"/>
                <a:ea typeface="+mn-ea"/>
                <a:cs typeface="+mn-cs"/>
              </a:rPr>
              <a:t>имеют возможность проявить свой творческий потенциал и развить свои способности. Стоит отметить, что </a:t>
            </a:r>
            <a:r>
              <a:rPr lang="ru-RU" sz="1200" b="1" i="0" kern="1200" dirty="0">
                <a:solidFill>
                  <a:schemeClr val="tx1"/>
                </a:solidFill>
                <a:effectLst/>
                <a:latin typeface="+mn-lt"/>
                <a:ea typeface="+mn-ea"/>
                <a:cs typeface="+mn-cs"/>
              </a:rPr>
              <a:t>арт-педагогика</a:t>
            </a:r>
            <a:r>
              <a:rPr lang="ru-RU" sz="1200" b="0" i="0" kern="1200" dirty="0">
                <a:solidFill>
                  <a:schemeClr val="tx1"/>
                </a:solidFill>
                <a:effectLst/>
                <a:latin typeface="+mn-lt"/>
                <a:ea typeface="+mn-ea"/>
                <a:cs typeface="+mn-cs"/>
              </a:rPr>
              <a:t> имеет множество преимуществ перед другими методами обучения. Она помогает развивать творческие способности у </a:t>
            </a:r>
            <a:r>
              <a:rPr lang="ru-RU" sz="1200" b="0" i="0" kern="1200" dirty="0" smtClean="0">
                <a:solidFill>
                  <a:schemeClr val="tx1"/>
                </a:solidFill>
                <a:effectLst/>
                <a:latin typeface="+mn-lt"/>
                <a:ea typeface="+mn-ea"/>
                <a:cs typeface="+mn-cs"/>
              </a:rPr>
              <a:t>детей, </a:t>
            </a:r>
            <a:r>
              <a:rPr lang="ru-RU" sz="1200" b="0" i="0" kern="1200" dirty="0">
                <a:solidFill>
                  <a:schemeClr val="tx1"/>
                </a:solidFill>
                <a:effectLst/>
                <a:latin typeface="+mn-lt"/>
                <a:ea typeface="+mn-ea"/>
                <a:cs typeface="+mn-cs"/>
              </a:rPr>
              <a:t>повышает их личностный рост и самооценку, обогащает интеллектуальную и эмоциональную сферу, улучшает психологическое состояние и повышает мотивацию к обучению.</a:t>
            </a:r>
          </a:p>
          <a:p>
            <a:endParaRPr lang="ru-RU" dirty="0"/>
          </a:p>
        </p:txBody>
      </p:sp>
      <p:sp>
        <p:nvSpPr>
          <p:cNvPr id="4" name="Номер слайда 3"/>
          <p:cNvSpPr>
            <a:spLocks noGrp="1"/>
          </p:cNvSpPr>
          <p:nvPr>
            <p:ph type="sldNum" sz="quarter" idx="5"/>
          </p:nvPr>
        </p:nvSpPr>
        <p:spPr/>
        <p:txBody>
          <a:bodyPr/>
          <a:lstStyle/>
          <a:p>
            <a:fld id="{A8C37BA3-FF80-496A-95FF-F2A274DE401D}" type="slidenum">
              <a:rPr lang="ru-RU" smtClean="0"/>
              <a:t>4</a:t>
            </a:fld>
            <a:endParaRPr lang="ru-RU"/>
          </a:p>
        </p:txBody>
      </p:sp>
    </p:spTree>
    <p:extLst>
      <p:ext uri="{BB962C8B-B14F-4D97-AF65-F5344CB8AC3E}">
        <p14:creationId xmlns:p14="http://schemas.microsoft.com/office/powerpoint/2010/main" val="24536458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algn="just"/>
            <a:r>
              <a:rPr lang="ru-RU" sz="1200" b="0" i="0" u="none" strike="noStrike" dirty="0">
                <a:solidFill>
                  <a:srgbClr val="000000"/>
                </a:solidFill>
                <a:effectLst/>
                <a:latin typeface="Times New Roman" panose="02020603050405020304" pitchFamily="18" charset="0"/>
              </a:rPr>
              <a:t>Что такое детский дизайн? И может ли ребенок быть дизайнером в полном смысле этого слова? Для того, чтобы разобраться в этом, вспомним, что само слово «дизайн» подразумевает «замысел», «задумку», «композицию». А задумать, составить план, сконструировать можно все что угодно…</a:t>
            </a:r>
            <a:endParaRPr lang="ru-RU" sz="1050" b="0" i="0" dirty="0">
              <a:solidFill>
                <a:srgbClr val="000000"/>
              </a:solidFill>
              <a:effectLst/>
              <a:latin typeface="Calibri" panose="020F0502020204030204" pitchFamily="34" charset="0"/>
            </a:endParaRPr>
          </a:p>
          <a:p>
            <a:pPr algn="just"/>
            <a:r>
              <a:rPr lang="ru-RU" sz="1200" b="0" i="0" u="none" strike="noStrike" dirty="0">
                <a:solidFill>
                  <a:srgbClr val="000000"/>
                </a:solidFill>
                <a:effectLst/>
                <a:latin typeface="Times New Roman" panose="02020603050405020304" pitchFamily="18" charset="0"/>
              </a:rPr>
              <a:t>Говоря о ребёнке-дизайнере, мы зачастую подразумеваем ребёнка-художника. На самом деле дизайн – это необычный взгляд на обычные вещи. Дизайн – это красота плюс удобство. Главное для дизайнера – нестандартность мышления, фантазия, воображение, умение сочетать цвет и форму. Поэтому, для того, чтобы ребёнок стал дизайнером, в первую очередь нужно развивать у него пространственное воображение, поощрять нестандартное видение окружающего мира.</a:t>
            </a:r>
            <a:endParaRPr lang="ru-RU" sz="1050" b="0" i="0" dirty="0">
              <a:solidFill>
                <a:srgbClr val="000000"/>
              </a:solidFill>
              <a:effectLst/>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200" b="0" i="0" u="none" strike="noStrike" kern="1200" cap="none" spc="0" normalizeH="0" baseline="0" noProof="0" dirty="0">
              <a:ln>
                <a:noFill/>
              </a:ln>
              <a:solidFill>
                <a:prstClr val="black"/>
              </a:solidFill>
              <a:effectLst/>
              <a:uLnTx/>
              <a:uFillTx/>
              <a:latin typeface="+mn-lt"/>
              <a:ea typeface="+mn-ea"/>
              <a:cs typeface="+mn-cs"/>
            </a:endParaRPr>
          </a:p>
          <a:p>
            <a:endParaRPr lang="ru-RU" dirty="0"/>
          </a:p>
        </p:txBody>
      </p:sp>
      <p:sp>
        <p:nvSpPr>
          <p:cNvPr id="4" name="Номер слайда 3"/>
          <p:cNvSpPr>
            <a:spLocks noGrp="1"/>
          </p:cNvSpPr>
          <p:nvPr>
            <p:ph type="sldNum" sz="quarter" idx="10"/>
          </p:nvPr>
        </p:nvSpPr>
        <p:spPr/>
        <p:txBody>
          <a:bodyPr/>
          <a:lstStyle/>
          <a:p>
            <a:fld id="{A8C37BA3-FF80-496A-95FF-F2A274DE401D}" type="slidenum">
              <a:rPr lang="ru-RU" smtClean="0"/>
              <a:t>5</a:t>
            </a:fld>
            <a:endParaRPr lang="ru-RU"/>
          </a:p>
        </p:txBody>
      </p:sp>
    </p:spTree>
    <p:extLst>
      <p:ext uri="{BB962C8B-B14F-4D97-AF65-F5344CB8AC3E}">
        <p14:creationId xmlns:p14="http://schemas.microsoft.com/office/powerpoint/2010/main" val="5820760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200" b="0" i="0" u="none" strike="noStrike" kern="1200" cap="none" spc="0" normalizeH="0" baseline="0" noProof="0" dirty="0">
                <a:ln>
                  <a:noFill/>
                </a:ln>
                <a:solidFill>
                  <a:prstClr val="black"/>
                </a:solidFill>
                <a:effectLst/>
                <a:uLnTx/>
                <a:uFillTx/>
                <a:latin typeface="+mn-lt"/>
                <a:ea typeface="+mn-ea"/>
                <a:cs typeface="+mn-cs"/>
              </a:rPr>
              <a:t>В современном детском саду вопрос обучения детей элементам дизайна стал невероятно актуальным. Детский дизайн, ориентирован на «выполнение творческих заданий в области художественно-эстетического развития дошкольника» и основан на индивидуальных интересах, потребностях, способностях ребенка. Актуальность проблемы определяется еще и тем, что закрепление шаблонов в творчестве ребенка представляет для него большую опасность, поэтому необходимо разрушать застывшие шаблоны и вводить новые виды деятельности, способствующие стимулированию собственного творчества ребенка. Однако следует отметить следующее: детская продукция после занятий творческим рисованием или аппликацией, складываемая в папки и коробки – это еще не детский дизайн. Так, детская выставка (интерьер, декор и костюмы к праздникам, развлечениям (к примеру, оформленные с участием дошкольников) могут являться объектами детского дизайна (декоративно-оформительской деятельности), если будут востребованы далее в разных видах детской деятельности (театрализованной, игровой, музыкальной и др.)</a:t>
            </a:r>
          </a:p>
          <a:p>
            <a:endParaRPr lang="ru-RU" dirty="0"/>
          </a:p>
        </p:txBody>
      </p:sp>
      <p:sp>
        <p:nvSpPr>
          <p:cNvPr id="4" name="Номер слайда 3"/>
          <p:cNvSpPr>
            <a:spLocks noGrp="1"/>
          </p:cNvSpPr>
          <p:nvPr>
            <p:ph type="sldNum" sz="quarter" idx="5"/>
          </p:nvPr>
        </p:nvSpPr>
        <p:spPr/>
        <p:txBody>
          <a:bodyPr/>
          <a:lstStyle/>
          <a:p>
            <a:fld id="{A8C37BA3-FF80-496A-95FF-F2A274DE401D}" type="slidenum">
              <a:rPr lang="ru-RU" smtClean="0"/>
              <a:t>6</a:t>
            </a:fld>
            <a:endParaRPr lang="ru-RU"/>
          </a:p>
        </p:txBody>
      </p:sp>
    </p:spTree>
    <p:extLst>
      <p:ext uri="{BB962C8B-B14F-4D97-AF65-F5344CB8AC3E}">
        <p14:creationId xmlns:p14="http://schemas.microsoft.com/office/powerpoint/2010/main" val="34064751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a:t>Г. Н. Пантелеев (автор первой </a:t>
            </a:r>
            <a:r>
              <a:rPr lang="ru-RU" dirty="0" smtClean="0"/>
              <a:t>книги</a:t>
            </a:r>
            <a:r>
              <a:rPr lang="ru-RU" baseline="0" dirty="0" smtClean="0"/>
              <a:t> о детском дизайне</a:t>
            </a:r>
            <a:r>
              <a:rPr lang="ru-RU" dirty="0" smtClean="0"/>
              <a:t>) </a:t>
            </a:r>
            <a:r>
              <a:rPr lang="ru-RU" dirty="0"/>
              <a:t>выделяет три типа детского дизайна. </a:t>
            </a:r>
          </a:p>
          <a:p>
            <a:r>
              <a:rPr lang="ru-RU" dirty="0"/>
              <a:t>плоскостной (аппликативно-графический);</a:t>
            </a:r>
          </a:p>
          <a:p>
            <a:r>
              <a:rPr lang="ru-RU" dirty="0"/>
              <a:t> объемный (предметно-декоративный);</a:t>
            </a:r>
          </a:p>
          <a:p>
            <a:r>
              <a:rPr lang="ru-RU" dirty="0"/>
              <a:t> пространственный (</a:t>
            </a:r>
            <a:r>
              <a:rPr lang="ru-RU" dirty="0" err="1"/>
              <a:t>архитекртурно</a:t>
            </a:r>
            <a:r>
              <a:rPr lang="ru-RU" dirty="0"/>
              <a:t>-художественный). </a:t>
            </a:r>
          </a:p>
          <a:p>
            <a:r>
              <a:rPr lang="ru-RU" dirty="0"/>
              <a:t>По каждому типу осуществляется три направления деятельности (виды детского дизайна).</a:t>
            </a:r>
          </a:p>
          <a:p>
            <a:endParaRPr lang="ru-RU" dirty="0"/>
          </a:p>
          <a:p>
            <a:r>
              <a:rPr lang="ru-RU" dirty="0"/>
              <a:t>Первое направление – «аранжировки» – предполагает развитие традиций детских рукоделий с ориентацией на украшение одежды и декор интерьера. Это могут быть: композиции фито-дизайна, букеты, гербарии-картины, бижутерия из искусственного и природного материала, витражи и мозаики из цветного пластика, игровые детали и элементы сюжетно-тематических, сказочно-волшебных и орнаментальных композиций.</a:t>
            </a:r>
          </a:p>
          <a:p>
            <a:endParaRPr lang="ru-RU" dirty="0"/>
          </a:p>
          <a:p>
            <a:r>
              <a:rPr lang="ru-RU" dirty="0"/>
              <a:t>Второе направление – «дизайн одежды» – предполагает ознакомление детей с культурой одежды и некоторыми доступными дошкольникам способами создания рисунков – эскизов, фасонов и декоративной отделки платья. На досуге дети рисуют эскизы костюмов для персонажей литературных произведений, мультфильмов, спектаклей, а также для себя – одежды повседневной и праздничной.</a:t>
            </a:r>
          </a:p>
          <a:p>
            <a:endParaRPr lang="ru-RU" dirty="0"/>
          </a:p>
          <a:p>
            <a:r>
              <a:rPr lang="ru-RU" dirty="0"/>
              <a:t>Третье направление – декоративно-пространственный дизайн – ориентирует внимание детей на декоративном оформлении облика зданий и ландшафта, на </a:t>
            </a:r>
            <a:r>
              <a:rPr lang="ru-RU" dirty="0" err="1"/>
              <a:t>эстетизацию</a:t>
            </a:r>
            <a:r>
              <a:rPr lang="ru-RU" dirty="0"/>
              <a:t> кукольно-игрового пространства, интерьеров групповых комнат, помещений к праздничным утренникам детского сада. Дети приобретают дизайн-опыт при создании макетов комнат, домиков, используя подручные материалы.</a:t>
            </a:r>
          </a:p>
        </p:txBody>
      </p:sp>
      <p:sp>
        <p:nvSpPr>
          <p:cNvPr id="4" name="Номер слайда 3"/>
          <p:cNvSpPr>
            <a:spLocks noGrp="1"/>
          </p:cNvSpPr>
          <p:nvPr>
            <p:ph type="sldNum" sz="quarter" idx="10"/>
          </p:nvPr>
        </p:nvSpPr>
        <p:spPr/>
        <p:txBody>
          <a:bodyPr/>
          <a:lstStyle/>
          <a:p>
            <a:fld id="{A8C37BA3-FF80-496A-95FF-F2A274DE401D}" type="slidenum">
              <a:rPr lang="ru-RU" smtClean="0"/>
              <a:t>7</a:t>
            </a:fld>
            <a:endParaRPr lang="ru-RU"/>
          </a:p>
        </p:txBody>
      </p:sp>
    </p:spTree>
    <p:extLst>
      <p:ext uri="{BB962C8B-B14F-4D97-AF65-F5344CB8AC3E}">
        <p14:creationId xmlns:p14="http://schemas.microsoft.com/office/powerpoint/2010/main" val="370380854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a:t>В обучении детей старшего дошкольного возраста элементам дизайна используется следующий художественный материал:</a:t>
            </a:r>
          </a:p>
          <a:p>
            <a:endParaRPr lang="ru-RU" dirty="0"/>
          </a:p>
          <a:p>
            <a:r>
              <a:rPr lang="ru-RU" dirty="0"/>
              <a:t>Бумага и картон: окрашивание бумаги разными способами: штампы, разные техники аппликации (мозаичная, обрывание); плетение из бумаги, бумажная пластика, оригами, создание игрушек с подвижными деталями, конструирование отдельных поделок из бумаги и картона.</a:t>
            </a:r>
          </a:p>
          <a:p>
            <a:endParaRPr lang="ru-RU" dirty="0"/>
          </a:p>
          <a:p>
            <a:r>
              <a:rPr lang="ru-RU" dirty="0"/>
              <a:t>Природный материал: аппликации из растений, соломки, тополиного пуха, ваты, аппликация из семечек, косточек, аппликация природными сыпучими материалами (толченая скорлупа, опил, чай), мозаика из яичной скорлупы, создание объемных поделок из шишек, соломы, мочала и другого природного материала.</a:t>
            </a:r>
          </a:p>
          <a:p>
            <a:endParaRPr lang="ru-RU" dirty="0"/>
          </a:p>
          <a:p>
            <a:r>
              <a:rPr lang="ru-RU" dirty="0"/>
              <a:t>Бросовый материал: аппликации из поливиниловых пленок, тонких пластмасс, упаковочного картона. Изготовление поделок на основе коробок (мебель, транспорт, сказочные персонажи и т.д.), работа с проволокой и фольгой (каркасные куклы).</a:t>
            </a:r>
          </a:p>
          <a:p>
            <a:endParaRPr lang="ru-RU" dirty="0"/>
          </a:p>
          <a:p>
            <a:r>
              <a:rPr lang="ru-RU" dirty="0"/>
              <a:t>Организация педагогического процесса предполагает создание для воспитанников такой среды, в которой они могли бы полнее раскрыть свой внутренний мир и чувствовать себя комфортно и свободно. Этому способствует комплекс методов, форм и средств образовательного процесса.</a:t>
            </a:r>
          </a:p>
          <a:p>
            <a:endParaRPr lang="ru-RU" dirty="0"/>
          </a:p>
          <a:p>
            <a:r>
              <a:rPr lang="ru-RU" dirty="0"/>
              <a:t> Таким образом, все вышеперечисленные методы и приемы, направленные на развитие творческих способностей, имеют свою специфику и применяются в самых разных сочетаниях, в зависимости от возрастных особенностей детей, задач обучения и других факторов. А широкий подход к решению проблемы развития творчества в целом является основным условием.</a:t>
            </a:r>
          </a:p>
        </p:txBody>
      </p:sp>
      <p:sp>
        <p:nvSpPr>
          <p:cNvPr id="4" name="Номер слайда 3"/>
          <p:cNvSpPr>
            <a:spLocks noGrp="1"/>
          </p:cNvSpPr>
          <p:nvPr>
            <p:ph type="sldNum" sz="quarter" idx="10"/>
          </p:nvPr>
        </p:nvSpPr>
        <p:spPr/>
        <p:txBody>
          <a:bodyPr/>
          <a:lstStyle/>
          <a:p>
            <a:fld id="{A8C37BA3-FF80-496A-95FF-F2A274DE401D}" type="slidenum">
              <a:rPr lang="ru-RU" smtClean="0"/>
              <a:t>8</a:t>
            </a:fld>
            <a:endParaRPr lang="ru-RU"/>
          </a:p>
        </p:txBody>
      </p:sp>
    </p:spTree>
    <p:extLst>
      <p:ext uri="{BB962C8B-B14F-4D97-AF65-F5344CB8AC3E}">
        <p14:creationId xmlns:p14="http://schemas.microsoft.com/office/powerpoint/2010/main" val="154841992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a:t>В современном обществе родители стремятся, как можно раньше научить своего ребёнка читать, писать, решать сложные задачи, вместо того, чтобы прочитать книгу, включают диск с мультфильмами, вместо совместных развивающих игр покупают компьютер. Родители забывают о том, что прежде всего нужно научить своего ребёнка восхищаться и удивляться, возмущаться и сопереживать. Как правило, такие дети не умеют занять себя в свободное время и на окружающий мир смотрят без удивления и особого интереса, как потребители, а не как творцы. Значение и особенность театрализованной игры состоит в сопереживании, познавательности и воздействии художественного образа на развитие личности дошкольника.</a:t>
            </a:r>
          </a:p>
          <a:p>
            <a:endParaRPr lang="ru-RU" dirty="0"/>
          </a:p>
        </p:txBody>
      </p:sp>
      <p:sp>
        <p:nvSpPr>
          <p:cNvPr id="4" name="Номер слайда 3"/>
          <p:cNvSpPr>
            <a:spLocks noGrp="1"/>
          </p:cNvSpPr>
          <p:nvPr>
            <p:ph type="sldNum" sz="quarter" idx="10"/>
          </p:nvPr>
        </p:nvSpPr>
        <p:spPr/>
        <p:txBody>
          <a:bodyPr/>
          <a:lstStyle/>
          <a:p>
            <a:fld id="{A8C37BA3-FF80-496A-95FF-F2A274DE401D}" type="slidenum">
              <a:rPr lang="ru-RU" smtClean="0"/>
              <a:t>9</a:t>
            </a:fld>
            <a:endParaRPr lang="ru-RU"/>
          </a:p>
        </p:txBody>
      </p:sp>
    </p:spTree>
    <p:extLst>
      <p:ext uri="{BB962C8B-B14F-4D97-AF65-F5344CB8AC3E}">
        <p14:creationId xmlns:p14="http://schemas.microsoft.com/office/powerpoint/2010/main" val="394441663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914400" y="2125980"/>
            <a:ext cx="10363200" cy="1440180"/>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1828800" y="3840480"/>
            <a:ext cx="8534400" cy="171450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3/18/2024</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mc:AlternateContent xmlns:mc="http://schemas.openxmlformats.org/markup-compatibility/2006">
    <mc:Choice xmlns:p14="http://schemas.microsoft.com/office/powerpoint/2010/main" Requires="p14">
      <p:transition spd="slow" p14:dur="1750">
        <p:comb/>
      </p:transition>
    </mc:Choice>
    <mc:Fallback>
      <p:transition spd="slow">
        <p:comb/>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400" b="0" i="0">
                <a:solidFill>
                  <a:srgbClr val="C517AC"/>
                </a:solidFill>
                <a:latin typeface="Times New Roman"/>
                <a:cs typeface="Times New Roman"/>
              </a:defRPr>
            </a:lvl1pPr>
          </a:lstStyle>
          <a:p>
            <a:endParaRPr/>
          </a:p>
        </p:txBody>
      </p:sp>
      <p:sp>
        <p:nvSpPr>
          <p:cNvPr id="3" name="Holder 3"/>
          <p:cNvSpPr>
            <a:spLocks noGrp="1"/>
          </p:cNvSpPr>
          <p:nvPr>
            <p:ph type="body" idx="1"/>
          </p:nvPr>
        </p:nvSpPr>
        <p:spPr/>
        <p:txBody>
          <a:bodyPr lIns="0" tIns="0" rIns="0" bIns="0"/>
          <a:lstStyle>
            <a:lvl1pPr>
              <a:defRPr sz="3200" b="0" i="0">
                <a:solidFill>
                  <a:srgbClr val="1F3863"/>
                </a:solidFill>
                <a:latin typeface="Times New Roman"/>
                <a:cs typeface="Times New Roman"/>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3/18/2024</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mc:AlternateContent xmlns:mc="http://schemas.openxmlformats.org/markup-compatibility/2006">
    <mc:Choice xmlns:p14="http://schemas.microsoft.com/office/powerpoint/2010/main" Requires="p14">
      <p:transition spd="slow" p14:dur="1750">
        <p:comb/>
      </p:transition>
    </mc:Choice>
    <mc:Fallback>
      <p:transition spd="slow">
        <p:comb/>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400" b="0" i="0">
                <a:solidFill>
                  <a:srgbClr val="C517AC"/>
                </a:solidFill>
                <a:latin typeface="Times New Roman"/>
                <a:cs typeface="Times New Roman"/>
              </a:defRPr>
            </a:lvl1pPr>
          </a:lstStyle>
          <a:p>
            <a:endParaRPr/>
          </a:p>
        </p:txBody>
      </p:sp>
      <p:sp>
        <p:nvSpPr>
          <p:cNvPr id="3" name="Holder 3"/>
          <p:cNvSpPr>
            <a:spLocks noGrp="1"/>
          </p:cNvSpPr>
          <p:nvPr>
            <p:ph sz="half" idx="2"/>
          </p:nvPr>
        </p:nvSpPr>
        <p:spPr>
          <a:xfrm>
            <a:off x="609600" y="1577340"/>
            <a:ext cx="530352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452628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3/18/2024</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mc:AlternateContent xmlns:mc="http://schemas.openxmlformats.org/markup-compatibility/2006">
    <mc:Choice xmlns:p14="http://schemas.microsoft.com/office/powerpoint/2010/main" Requires="p14">
      <p:transition spd="slow" p14:dur="1750">
        <p:comb/>
      </p:transition>
    </mc:Choice>
    <mc:Fallback>
      <p:transition spd="slow">
        <p:comb/>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400" b="0" i="0">
                <a:solidFill>
                  <a:srgbClr val="C517AC"/>
                </a:solidFill>
                <a:latin typeface="Times New Roman"/>
                <a:cs typeface="Times New Roman"/>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3/18/2024</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mc:AlternateContent xmlns:mc="http://schemas.openxmlformats.org/markup-compatibility/2006">
    <mc:Choice xmlns:p14="http://schemas.microsoft.com/office/powerpoint/2010/main" Requires="p14">
      <p:transition spd="slow" p14:dur="1750">
        <p:comb/>
      </p:transition>
    </mc:Choice>
    <mc:Fallback>
      <p:transition spd="slow">
        <p:comb/>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obj" preserve="1">
  <p:cSld name="Blank">
    <p:bg>
      <p:bgPr>
        <a:solidFill>
          <a:schemeClr val="bg1"/>
        </a:solidFill>
        <a:effectLst/>
      </p:bgPr>
    </p:bg>
    <p:spTree>
      <p:nvGrpSpPr>
        <p:cNvPr id="1" name=""/>
        <p:cNvGrpSpPr/>
        <p:nvPr/>
      </p:nvGrpSpPr>
      <p:grpSpPr>
        <a:xfrm>
          <a:off x="0" y="0"/>
          <a:ext cx="0" cy="0"/>
          <a:chOff x="0" y="0"/>
          <a:chExt cx="0" cy="0"/>
        </a:xfrm>
      </p:grpSpPr>
      <p:pic>
        <p:nvPicPr>
          <p:cNvPr id="16" name="bg object 16"/>
          <p:cNvPicPr/>
          <p:nvPr/>
        </p:nvPicPr>
        <p:blipFill>
          <a:blip r:embed="rId2" cstate="print"/>
          <a:stretch>
            <a:fillRect/>
          </a:stretch>
        </p:blipFill>
        <p:spPr>
          <a:xfrm>
            <a:off x="0" y="0"/>
            <a:ext cx="12181059" cy="6857998"/>
          </a:xfrm>
          <a:prstGeom prst="rect">
            <a:avLst/>
          </a:prstGeom>
        </p:spPr>
      </p:pic>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3/18/2024</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mc:AlternateContent xmlns:mc="http://schemas.openxmlformats.org/markup-compatibility/2006">
    <mc:Choice xmlns:p14="http://schemas.microsoft.com/office/powerpoint/2010/main" Requires="p14">
      <p:transition spd="slow" p14:dur="1750">
        <p:comb/>
      </p:transition>
    </mc:Choice>
    <mc:Fallback>
      <p:transition spd="slow">
        <p:comb/>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jp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6" name="bg object 16"/>
          <p:cNvPicPr/>
          <p:nvPr/>
        </p:nvPicPr>
        <p:blipFill>
          <a:blip r:embed="rId7" cstate="print"/>
          <a:stretch>
            <a:fillRect/>
          </a:stretch>
        </p:blipFill>
        <p:spPr>
          <a:xfrm>
            <a:off x="0" y="0"/>
            <a:ext cx="12192000" cy="6857998"/>
          </a:xfrm>
          <a:prstGeom prst="rect">
            <a:avLst/>
          </a:prstGeom>
        </p:spPr>
      </p:pic>
      <p:sp>
        <p:nvSpPr>
          <p:cNvPr id="2" name="Holder 2"/>
          <p:cNvSpPr>
            <a:spLocks noGrp="1"/>
          </p:cNvSpPr>
          <p:nvPr>
            <p:ph type="title"/>
          </p:nvPr>
        </p:nvSpPr>
        <p:spPr>
          <a:xfrm>
            <a:off x="3003422" y="420370"/>
            <a:ext cx="6185154" cy="696594"/>
          </a:xfrm>
          <a:prstGeom prst="rect">
            <a:avLst/>
          </a:prstGeom>
        </p:spPr>
        <p:txBody>
          <a:bodyPr wrap="square" lIns="0" tIns="0" rIns="0" bIns="0">
            <a:spAutoFit/>
          </a:bodyPr>
          <a:lstStyle>
            <a:lvl1pPr>
              <a:defRPr sz="4400" b="0" i="0">
                <a:solidFill>
                  <a:srgbClr val="C517AC"/>
                </a:solidFill>
                <a:latin typeface="Times New Roman"/>
                <a:cs typeface="Times New Roman"/>
              </a:defRPr>
            </a:lvl1pPr>
          </a:lstStyle>
          <a:p>
            <a:endParaRPr/>
          </a:p>
        </p:txBody>
      </p:sp>
      <p:sp>
        <p:nvSpPr>
          <p:cNvPr id="3" name="Holder 3"/>
          <p:cNvSpPr>
            <a:spLocks noGrp="1"/>
          </p:cNvSpPr>
          <p:nvPr>
            <p:ph type="body" idx="1"/>
          </p:nvPr>
        </p:nvSpPr>
        <p:spPr>
          <a:xfrm>
            <a:off x="883284" y="1748104"/>
            <a:ext cx="10425430" cy="4221480"/>
          </a:xfrm>
          <a:prstGeom prst="rect">
            <a:avLst/>
          </a:prstGeom>
        </p:spPr>
        <p:txBody>
          <a:bodyPr wrap="square" lIns="0" tIns="0" rIns="0" bIns="0">
            <a:spAutoFit/>
          </a:bodyPr>
          <a:lstStyle>
            <a:lvl1pPr>
              <a:defRPr sz="3200" b="0" i="0">
                <a:solidFill>
                  <a:srgbClr val="1F3863"/>
                </a:solidFill>
                <a:latin typeface="Times New Roman"/>
                <a:cs typeface="Times New Roman"/>
              </a:defRPr>
            </a:lvl1pPr>
          </a:lstStyle>
          <a:p>
            <a:endParaRPr/>
          </a:p>
        </p:txBody>
      </p:sp>
      <p:sp>
        <p:nvSpPr>
          <p:cNvPr id="4" name="Holder 4"/>
          <p:cNvSpPr>
            <a:spLocks noGrp="1"/>
          </p:cNvSpPr>
          <p:nvPr>
            <p:ph type="ftr" sz="quarter" idx="5"/>
          </p:nvPr>
        </p:nvSpPr>
        <p:spPr>
          <a:xfrm>
            <a:off x="4145280" y="6377940"/>
            <a:ext cx="3901440" cy="342900"/>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609600" y="6377940"/>
            <a:ext cx="2804160" cy="34290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3/18/2024</a:t>
            </a:fld>
            <a:endParaRPr lang="en-US"/>
          </a:p>
        </p:txBody>
      </p:sp>
      <p:sp>
        <p:nvSpPr>
          <p:cNvPr id="6" name="Holder 6"/>
          <p:cNvSpPr>
            <a:spLocks noGrp="1"/>
          </p:cNvSpPr>
          <p:nvPr>
            <p:ph type="sldNum" sz="quarter" idx="7"/>
          </p:nvPr>
        </p:nvSpPr>
        <p:spPr>
          <a:xfrm>
            <a:off x="8778240" y="6377940"/>
            <a:ext cx="2804160" cy="342900"/>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mc:AlternateContent xmlns:mc="http://schemas.openxmlformats.org/markup-compatibility/2006">
    <mc:Choice xmlns:p14="http://schemas.microsoft.com/office/powerpoint/2010/main" Requires="p14">
      <p:transition spd="slow" p14:dur="1750">
        <p:comb/>
      </p:transition>
    </mc:Choice>
    <mc:Fallback>
      <p:transition spd="slow">
        <p:comb/>
      </p:transition>
    </mc:Fallback>
  </mc:AlternateConten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24.jpg"/><Relationship Id="rId4" Type="http://schemas.openxmlformats.org/officeDocument/2006/relationships/image" Target="../media/image23.jpg"/></Relationships>
</file>

<file path=ppt/slides/_rels/slide11.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28.jpeg"/><Relationship Id="rId5" Type="http://schemas.openxmlformats.org/officeDocument/2006/relationships/image" Target="../media/image27.jpg"/><Relationship Id="rId4" Type="http://schemas.openxmlformats.org/officeDocument/2006/relationships/image" Target="../media/image26.jpeg"/></Relationships>
</file>

<file path=ppt/slides/_rels/slide12.xml.rels><?xml version="1.0" encoding="UTF-8" standalone="yes"?>
<Relationships xmlns="http://schemas.openxmlformats.org/package/2006/relationships"><Relationship Id="rId8" Type="http://schemas.openxmlformats.org/officeDocument/2006/relationships/image" Target="../media/image34.jpeg"/><Relationship Id="rId3" Type="http://schemas.openxmlformats.org/officeDocument/2006/relationships/image" Target="../media/image29.jpg"/><Relationship Id="rId7" Type="http://schemas.openxmlformats.org/officeDocument/2006/relationships/image" Target="../media/image33.jpe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32.jpg"/><Relationship Id="rId5" Type="http://schemas.openxmlformats.org/officeDocument/2006/relationships/image" Target="../media/image31.jpg"/><Relationship Id="rId4" Type="http://schemas.openxmlformats.org/officeDocument/2006/relationships/image" Target="../media/image30.jp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38.jpg"/><Relationship Id="rId5" Type="http://schemas.openxmlformats.org/officeDocument/2006/relationships/image" Target="../media/image37.jpg"/><Relationship Id="rId4" Type="http://schemas.openxmlformats.org/officeDocument/2006/relationships/image" Target="../media/image36.jpg"/></Relationships>
</file>

<file path=ppt/slides/_rels/slide15.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40.jpg"/></Relationships>
</file>

<file path=ppt/slides/_rels/slide16.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17.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image" Target="../media/image10.jpeg"/><Relationship Id="rId5" Type="http://schemas.openxmlformats.org/officeDocument/2006/relationships/image" Target="../media/image9.jpg"/><Relationship Id="rId4" Type="http://schemas.openxmlformats.org/officeDocument/2006/relationships/image" Target="../media/image8.jpg"/></Relationships>
</file>

<file path=ppt/slides/_rels/slide6.xml.rels><?xml version="1.0" encoding="UTF-8" standalone="yes"?>
<Relationships xmlns="http://schemas.openxmlformats.org/package/2006/relationships"><Relationship Id="rId8" Type="http://schemas.openxmlformats.org/officeDocument/2006/relationships/image" Target="../media/image16.jpeg"/><Relationship Id="rId3" Type="http://schemas.openxmlformats.org/officeDocument/2006/relationships/image" Target="../media/image11.jpeg"/><Relationship Id="rId7"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jpeg"/></Relationships>
</file>

<file path=ppt/slides/_rels/slide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openxmlformats.org/officeDocument/2006/relationships/image" Target="../media/image19.jpg"/><Relationship Id="rId5" Type="http://schemas.openxmlformats.org/officeDocument/2006/relationships/image" Target="../media/image18.jpg"/><Relationship Id="rId4" Type="http://schemas.openxmlformats.org/officeDocument/2006/relationships/image" Target="../media/image17.jpg"/></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1.jp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3" cstate="print"/>
          <a:stretch>
            <a:fillRect/>
          </a:stretch>
        </p:blipFill>
        <p:spPr>
          <a:xfrm>
            <a:off x="1523999" y="-2"/>
            <a:ext cx="10667999" cy="6857998"/>
          </a:xfrm>
          <a:prstGeom prst="rect">
            <a:avLst/>
          </a:prstGeom>
        </p:spPr>
      </p:pic>
      <p:sp>
        <p:nvSpPr>
          <p:cNvPr id="3" name="object 3"/>
          <p:cNvSpPr txBox="1">
            <a:spLocks noGrp="1"/>
          </p:cNvSpPr>
          <p:nvPr>
            <p:ph type="title"/>
          </p:nvPr>
        </p:nvSpPr>
        <p:spPr>
          <a:xfrm>
            <a:off x="2092527" y="1189552"/>
            <a:ext cx="8746490" cy="3183179"/>
          </a:xfrm>
          <a:prstGeom prst="rect">
            <a:avLst/>
          </a:prstGeom>
        </p:spPr>
        <p:txBody>
          <a:bodyPr vert="horz" wrap="square" lIns="0" tIns="80010" rIns="0" bIns="0" rtlCol="0">
            <a:spAutoFit/>
          </a:bodyPr>
          <a:lstStyle/>
          <a:p>
            <a:pPr marL="12065" marR="5080" indent="-2540" algn="l">
              <a:lnSpc>
                <a:spcPct val="90000"/>
              </a:lnSpc>
              <a:spcBef>
                <a:spcPts val="630"/>
              </a:spcBef>
            </a:pPr>
            <a:r>
              <a:rPr lang="ru-RU" sz="3200" b="1" spc="-15" dirty="0">
                <a:solidFill>
                  <a:srgbClr val="001F5F"/>
                </a:solidFill>
              </a:rPr>
              <a:t>Развитие творческого потенциала ребенка с использованием инновационных педагогических технологий:</a:t>
            </a:r>
            <a:br>
              <a:rPr lang="ru-RU" sz="3200" b="1" spc="-15" dirty="0">
                <a:solidFill>
                  <a:srgbClr val="001F5F"/>
                </a:solidFill>
              </a:rPr>
            </a:br>
            <a:r>
              <a:rPr lang="ru-RU" sz="3200" b="1" spc="-15" dirty="0">
                <a:solidFill>
                  <a:srgbClr val="001F5F"/>
                </a:solidFill>
              </a:rPr>
              <a:t>Детский дизайн</a:t>
            </a:r>
            <a:br>
              <a:rPr lang="ru-RU" sz="3200" b="1" spc="-15" dirty="0">
                <a:solidFill>
                  <a:srgbClr val="001F5F"/>
                </a:solidFill>
              </a:rPr>
            </a:br>
            <a:r>
              <a:rPr lang="ru-RU" sz="3200" b="1" spc="-15" dirty="0">
                <a:solidFill>
                  <a:srgbClr val="001F5F"/>
                </a:solidFill>
              </a:rPr>
              <a:t>Арт-терапия «Рисуем музыку»</a:t>
            </a:r>
            <a:br>
              <a:rPr lang="ru-RU" sz="3200" b="1" spc="-15" dirty="0">
                <a:solidFill>
                  <a:srgbClr val="001F5F"/>
                </a:solidFill>
              </a:rPr>
            </a:br>
            <a:r>
              <a:rPr lang="ru-RU" sz="3200" b="1" spc="-15" dirty="0">
                <a:solidFill>
                  <a:srgbClr val="001F5F"/>
                </a:solidFill>
              </a:rPr>
              <a:t>Театрализация</a:t>
            </a:r>
            <a:br>
              <a:rPr lang="ru-RU" sz="3200" b="1" spc="-15" dirty="0">
                <a:solidFill>
                  <a:srgbClr val="001F5F"/>
                </a:solidFill>
              </a:rPr>
            </a:br>
            <a:r>
              <a:rPr lang="ru-RU" sz="3200" b="1" spc="-15" dirty="0" err="1">
                <a:solidFill>
                  <a:srgbClr val="001F5F"/>
                </a:solidFill>
              </a:rPr>
              <a:t>Лэпбук</a:t>
            </a:r>
            <a:endParaRPr sz="3200" b="1" spc="-25" dirty="0">
              <a:solidFill>
                <a:srgbClr val="001F5F"/>
              </a:solidFill>
            </a:endParaRPr>
          </a:p>
        </p:txBody>
      </p:sp>
      <p:grpSp>
        <p:nvGrpSpPr>
          <p:cNvPr id="4" name="object 4"/>
          <p:cNvGrpSpPr/>
          <p:nvPr/>
        </p:nvGrpSpPr>
        <p:grpSpPr>
          <a:xfrm>
            <a:off x="0" y="0"/>
            <a:ext cx="12192000" cy="6858000"/>
            <a:chOff x="0" y="0"/>
            <a:chExt cx="12192000" cy="6858000"/>
          </a:xfrm>
        </p:grpSpPr>
        <p:pic>
          <p:nvPicPr>
            <p:cNvPr id="5" name="object 5"/>
            <p:cNvPicPr/>
            <p:nvPr/>
          </p:nvPicPr>
          <p:blipFill>
            <a:blip r:embed="rId4" cstate="print"/>
            <a:stretch>
              <a:fillRect/>
            </a:stretch>
          </p:blipFill>
          <p:spPr>
            <a:xfrm>
              <a:off x="8457818" y="2962275"/>
              <a:ext cx="3734180" cy="3895722"/>
            </a:xfrm>
            <a:prstGeom prst="rect">
              <a:avLst/>
            </a:prstGeom>
          </p:spPr>
        </p:pic>
        <p:pic>
          <p:nvPicPr>
            <p:cNvPr id="6" name="object 6"/>
            <p:cNvPicPr/>
            <p:nvPr/>
          </p:nvPicPr>
          <p:blipFill>
            <a:blip r:embed="rId5" cstate="print"/>
            <a:stretch>
              <a:fillRect/>
            </a:stretch>
          </p:blipFill>
          <p:spPr>
            <a:xfrm>
              <a:off x="0" y="0"/>
              <a:ext cx="1641797" cy="6857996"/>
            </a:xfrm>
            <a:prstGeom prst="rect">
              <a:avLst/>
            </a:prstGeom>
          </p:spPr>
        </p:pic>
      </p:grpSp>
      <p:sp>
        <p:nvSpPr>
          <p:cNvPr id="7" name="object 7"/>
          <p:cNvSpPr txBox="1"/>
          <p:nvPr/>
        </p:nvSpPr>
        <p:spPr>
          <a:xfrm>
            <a:off x="1666818" y="5756442"/>
            <a:ext cx="5825803" cy="808555"/>
          </a:xfrm>
          <a:prstGeom prst="rect">
            <a:avLst/>
          </a:prstGeom>
        </p:spPr>
        <p:txBody>
          <a:bodyPr vert="horz" wrap="square" lIns="0" tIns="102235" rIns="0" bIns="0" rtlCol="0">
            <a:spAutoFit/>
          </a:bodyPr>
          <a:lstStyle/>
          <a:p>
            <a:pPr marL="12700">
              <a:lnSpc>
                <a:spcPct val="100000"/>
              </a:lnSpc>
              <a:spcBef>
                <a:spcPts val="805"/>
              </a:spcBef>
            </a:pPr>
            <a:r>
              <a:rPr sz="2000" b="1" spc="-25" dirty="0">
                <a:solidFill>
                  <a:srgbClr val="1F3863"/>
                </a:solidFill>
                <a:latin typeface="Times New Roman"/>
                <a:cs typeface="Times New Roman"/>
              </a:rPr>
              <a:t>Подготовила</a:t>
            </a:r>
            <a:r>
              <a:rPr lang="ru-RU" sz="2000" b="1" spc="-25" dirty="0">
                <a:solidFill>
                  <a:srgbClr val="1F3863"/>
                </a:solidFill>
                <a:latin typeface="Times New Roman"/>
                <a:cs typeface="Times New Roman"/>
              </a:rPr>
              <a:t>: воспитатель </a:t>
            </a:r>
            <a:r>
              <a:rPr lang="en-US" sz="2000" b="1" spc="-25" dirty="0">
                <a:solidFill>
                  <a:srgbClr val="1F3863"/>
                </a:solidFill>
                <a:latin typeface="Times New Roman"/>
                <a:cs typeface="Times New Roman"/>
              </a:rPr>
              <a:t>I</a:t>
            </a:r>
            <a:r>
              <a:rPr lang="ru-RU" sz="2000" b="1" spc="-25" dirty="0">
                <a:solidFill>
                  <a:srgbClr val="1F3863"/>
                </a:solidFill>
                <a:latin typeface="Times New Roman"/>
                <a:cs typeface="Times New Roman"/>
              </a:rPr>
              <a:t> кв. к. </a:t>
            </a:r>
            <a:endParaRPr sz="2000" dirty="0">
              <a:latin typeface="Times New Roman"/>
              <a:cs typeface="Times New Roman"/>
            </a:endParaRPr>
          </a:p>
          <a:p>
            <a:pPr marL="12700">
              <a:lnSpc>
                <a:spcPct val="100000"/>
              </a:lnSpc>
              <a:spcBef>
                <a:spcPts val="710"/>
              </a:spcBef>
            </a:pPr>
            <a:r>
              <a:rPr lang="ru-RU" sz="2000" b="1" spc="-10" dirty="0">
                <a:solidFill>
                  <a:srgbClr val="1F3863"/>
                </a:solidFill>
                <a:latin typeface="Times New Roman"/>
                <a:cs typeface="Times New Roman"/>
              </a:rPr>
              <a:t>Рыжкова Алёна Анатольевна </a:t>
            </a:r>
            <a:endParaRPr sz="2000" dirty="0">
              <a:latin typeface="Times New Roman"/>
              <a:cs typeface="Times New Roman"/>
            </a:endParaRPr>
          </a:p>
        </p:txBody>
      </p:sp>
      <p:sp>
        <p:nvSpPr>
          <p:cNvPr id="8" name="TextBox 7"/>
          <p:cNvSpPr txBox="1"/>
          <p:nvPr/>
        </p:nvSpPr>
        <p:spPr>
          <a:xfrm>
            <a:off x="2171699" y="129174"/>
            <a:ext cx="9372600" cy="830997"/>
          </a:xfrm>
          <a:prstGeom prst="rect">
            <a:avLst/>
          </a:prstGeom>
          <a:noFill/>
        </p:spPr>
        <p:txBody>
          <a:bodyPr wrap="square" rtlCol="0">
            <a:spAutoFit/>
          </a:bodyPr>
          <a:lstStyle/>
          <a:p>
            <a:pPr lvl="0" algn="ctr">
              <a:defRPr/>
            </a:pPr>
            <a:r>
              <a:rPr lang="ru-RU" sz="1600" kern="0">
                <a:solidFill>
                  <a:sysClr val="windowText" lastClr="000000"/>
                </a:solidFill>
                <a:latin typeface="Cambria" panose="02040503050406030204" pitchFamily="18" charset="0"/>
              </a:rPr>
              <a:t>Муниципальное автономное дошкольное образовательное учреждение</a:t>
            </a:r>
          </a:p>
          <a:p>
            <a:pPr lvl="0" algn="ctr">
              <a:defRPr/>
            </a:pPr>
            <a:r>
              <a:rPr lang="ru-RU" sz="1600" kern="0">
                <a:solidFill>
                  <a:sysClr val="windowText" lastClr="000000"/>
                </a:solidFill>
                <a:latin typeface="Cambria" panose="02040503050406030204" pitchFamily="18" charset="0"/>
              </a:rPr>
              <a:t> «Детский сад комбинированного вида </a:t>
            </a:r>
          </a:p>
          <a:p>
            <a:pPr lvl="0" algn="ctr">
              <a:defRPr/>
            </a:pPr>
            <a:r>
              <a:rPr lang="ru-RU" sz="1600" kern="0">
                <a:solidFill>
                  <a:sysClr val="windowText" lastClr="000000"/>
                </a:solidFill>
                <a:latin typeface="Cambria" panose="02040503050406030204" pitchFamily="18" charset="0"/>
              </a:rPr>
              <a:t>№ 4 «Солнышко»</a:t>
            </a:r>
            <a:endParaRPr lang="ru-RU" sz="1600" kern="0" dirty="0">
              <a:solidFill>
                <a:sysClr val="windowText" lastClr="000000"/>
              </a:solidFill>
              <a:latin typeface="Cambria" panose="020405030504060302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1750">
        <p:comb/>
      </p:transition>
    </mc:Choice>
    <mc:Fallback>
      <p:transition spd="slow">
        <p:comb/>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813934" y="414623"/>
            <a:ext cx="4174998" cy="696595"/>
          </a:xfrm>
          <a:prstGeom prst="rect">
            <a:avLst/>
          </a:prstGeom>
        </p:spPr>
        <p:txBody>
          <a:bodyPr vert="horz" wrap="square" lIns="0" tIns="12700" rIns="0" bIns="0" rtlCol="0">
            <a:spAutoFit/>
          </a:bodyPr>
          <a:lstStyle/>
          <a:p>
            <a:pPr marL="12700">
              <a:lnSpc>
                <a:spcPct val="100000"/>
              </a:lnSpc>
              <a:spcBef>
                <a:spcPts val="100"/>
              </a:spcBef>
            </a:pPr>
            <a:r>
              <a:rPr lang="ru-RU" dirty="0"/>
              <a:t>Театрализация</a:t>
            </a:r>
            <a:endParaRPr dirty="0"/>
          </a:p>
        </p:txBody>
      </p:sp>
      <p:sp>
        <p:nvSpPr>
          <p:cNvPr id="3" name="object 3"/>
          <p:cNvSpPr txBox="1"/>
          <p:nvPr/>
        </p:nvSpPr>
        <p:spPr>
          <a:xfrm>
            <a:off x="1171447" y="1294892"/>
            <a:ext cx="9397365" cy="422552"/>
          </a:xfrm>
          <a:prstGeom prst="rect">
            <a:avLst/>
          </a:prstGeom>
        </p:spPr>
        <p:txBody>
          <a:bodyPr vert="horz" wrap="square" lIns="0" tIns="12065" rIns="0" bIns="0" rtlCol="0">
            <a:spAutoFit/>
          </a:bodyPr>
          <a:lstStyle/>
          <a:p>
            <a:pPr marL="278765">
              <a:lnSpc>
                <a:spcPts val="3190"/>
              </a:lnSpc>
              <a:spcBef>
                <a:spcPts val="95"/>
              </a:spcBef>
              <a:tabLst>
                <a:tab pos="492759" algn="l"/>
              </a:tabLst>
            </a:pPr>
            <a:endParaRPr sz="2800" dirty="0">
              <a:latin typeface="Times New Roman"/>
              <a:cs typeface="Times New Roman"/>
            </a:endParaRPr>
          </a:p>
        </p:txBody>
      </p:sp>
      <p:pic>
        <p:nvPicPr>
          <p:cNvPr id="4" name="Рисунок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13934" y="1662240"/>
            <a:ext cx="3451363" cy="4601817"/>
          </a:xfrm>
          <a:prstGeom prst="rect">
            <a:avLst/>
          </a:prstGeom>
          <a:ln>
            <a:noFill/>
          </a:ln>
          <a:effectLst>
            <a:softEdge rad="112500"/>
          </a:effectLst>
        </p:spPr>
      </p:pic>
      <p:pic>
        <p:nvPicPr>
          <p:cNvPr id="5" name="Рисунок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283" y="447753"/>
            <a:ext cx="3505200" cy="4982705"/>
          </a:xfrm>
          <a:prstGeom prst="rect">
            <a:avLst/>
          </a:prstGeom>
          <a:ln>
            <a:noFill/>
          </a:ln>
          <a:effectLst>
            <a:softEdge rad="112500"/>
          </a:effectLst>
        </p:spPr>
      </p:pic>
      <p:pic>
        <p:nvPicPr>
          <p:cNvPr id="6" name="Рисунок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96200" y="304800"/>
            <a:ext cx="4314825" cy="5753100"/>
          </a:xfrm>
          <a:prstGeom prst="rect">
            <a:avLst/>
          </a:prstGeom>
          <a:ln>
            <a:noFill/>
          </a:ln>
          <a:effectLst>
            <a:softEdge rad="112500"/>
          </a:effectLst>
        </p:spPr>
      </p:pic>
    </p:spTree>
    <p:extLst>
      <p:ext uri="{BB962C8B-B14F-4D97-AF65-F5344CB8AC3E}">
        <p14:creationId xmlns:p14="http://schemas.microsoft.com/office/powerpoint/2010/main" val="1570809812"/>
      </p:ext>
    </p:extLst>
  </p:cSld>
  <p:clrMapOvr>
    <a:masterClrMapping/>
  </p:clrMapOvr>
  <mc:AlternateContent xmlns:mc="http://schemas.openxmlformats.org/markup-compatibility/2006">
    <mc:Choice xmlns:p14="http://schemas.microsoft.com/office/powerpoint/2010/main" Requires="p14">
      <p:transition spd="slow" p14:dur="1750">
        <p:comb/>
      </p:transition>
    </mc:Choice>
    <mc:Fallback>
      <p:transition spd="slow">
        <p:comb/>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1000" tmFilter="0, 0; .2, .5; .8, .5; 1, 0"/>
                                        <p:tgtEl>
                                          <p:spTgt spid="5"/>
                                        </p:tgtEl>
                                      </p:cBhvr>
                                    </p:animEffect>
                                    <p:animScale>
                                      <p:cBhvr>
                                        <p:cTn id="7" dur="500" autoRev="1" fill="hold"/>
                                        <p:tgtEl>
                                          <p:spTgt spid="5"/>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26" presetClass="emph" presetSubtype="0" fill="hold" nodeType="clickEffect">
                                  <p:stCondLst>
                                    <p:cond delay="0"/>
                                  </p:stCondLst>
                                  <p:childTnLst>
                                    <p:animEffect transition="out" filter="fade">
                                      <p:cBhvr>
                                        <p:cTn id="11" dur="1000" tmFilter="0, 0; .2, .5; .8, .5; 1, 0"/>
                                        <p:tgtEl>
                                          <p:spTgt spid="4"/>
                                        </p:tgtEl>
                                      </p:cBhvr>
                                    </p:animEffect>
                                    <p:animScale>
                                      <p:cBhvr>
                                        <p:cTn id="12" dur="500" autoRev="1" fill="hold"/>
                                        <p:tgtEl>
                                          <p:spTgt spid="4"/>
                                        </p:tgtEl>
                                      </p:cBhvr>
                                      <p:by x="105000" y="105000"/>
                                    </p:animScale>
                                  </p:childTnLst>
                                </p:cTn>
                              </p:par>
                            </p:childTnLst>
                          </p:cTn>
                        </p:par>
                      </p:childTnLst>
                    </p:cTn>
                  </p:par>
                  <p:par>
                    <p:cTn id="13" fill="hold">
                      <p:stCondLst>
                        <p:cond delay="indefinite"/>
                      </p:stCondLst>
                      <p:childTnLst>
                        <p:par>
                          <p:cTn id="14" fill="hold">
                            <p:stCondLst>
                              <p:cond delay="0"/>
                            </p:stCondLst>
                            <p:childTnLst>
                              <p:par>
                                <p:cTn id="15" presetID="26" presetClass="emph" presetSubtype="0" fill="hold" nodeType="clickEffect">
                                  <p:stCondLst>
                                    <p:cond delay="250"/>
                                  </p:stCondLst>
                                  <p:childTnLst>
                                    <p:animEffect transition="out" filter="fade">
                                      <p:cBhvr>
                                        <p:cTn id="16" dur="1000" tmFilter="0, 0; .2, .5; .8, .5; 1, 0"/>
                                        <p:tgtEl>
                                          <p:spTgt spid="6"/>
                                        </p:tgtEl>
                                      </p:cBhvr>
                                    </p:animEffect>
                                    <p:animScale>
                                      <p:cBhvr>
                                        <p:cTn id="17" dur="500" autoRev="1" fill="hold"/>
                                        <p:tgtEl>
                                          <p:spTgt spid="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4344886" y="-62830"/>
            <a:ext cx="4174998" cy="696595"/>
          </a:xfrm>
          <a:prstGeom prst="rect">
            <a:avLst/>
          </a:prstGeom>
        </p:spPr>
        <p:txBody>
          <a:bodyPr vert="horz" wrap="square" lIns="0" tIns="12700" rIns="0" bIns="0" rtlCol="0">
            <a:spAutoFit/>
          </a:bodyPr>
          <a:lstStyle/>
          <a:p>
            <a:pPr marL="12700">
              <a:lnSpc>
                <a:spcPct val="100000"/>
              </a:lnSpc>
              <a:spcBef>
                <a:spcPts val="100"/>
              </a:spcBef>
            </a:pPr>
            <a:r>
              <a:rPr lang="ru-RU" dirty="0"/>
              <a:t>Театрализация</a:t>
            </a:r>
            <a:endParaRPr dirty="0"/>
          </a:p>
        </p:txBody>
      </p:sp>
      <p:sp>
        <p:nvSpPr>
          <p:cNvPr id="3" name="object 3"/>
          <p:cNvSpPr txBox="1"/>
          <p:nvPr/>
        </p:nvSpPr>
        <p:spPr>
          <a:xfrm>
            <a:off x="1171447" y="1294892"/>
            <a:ext cx="9397365" cy="422552"/>
          </a:xfrm>
          <a:prstGeom prst="rect">
            <a:avLst/>
          </a:prstGeom>
        </p:spPr>
        <p:txBody>
          <a:bodyPr vert="horz" wrap="square" lIns="0" tIns="12065" rIns="0" bIns="0" rtlCol="0">
            <a:spAutoFit/>
          </a:bodyPr>
          <a:lstStyle/>
          <a:p>
            <a:pPr marL="278765">
              <a:lnSpc>
                <a:spcPts val="3190"/>
              </a:lnSpc>
              <a:spcBef>
                <a:spcPts val="95"/>
              </a:spcBef>
              <a:tabLst>
                <a:tab pos="492759" algn="l"/>
              </a:tabLst>
            </a:pPr>
            <a:endParaRPr sz="2800" dirty="0">
              <a:latin typeface="Times New Roman"/>
              <a:cs typeface="Times New Roman"/>
            </a:endParaRPr>
          </a:p>
        </p:txBody>
      </p:sp>
      <p:pic>
        <p:nvPicPr>
          <p:cNvPr id="4" name="Рисунок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0621" y="633765"/>
            <a:ext cx="6000750" cy="3435212"/>
          </a:xfrm>
          <a:prstGeom prst="rect">
            <a:avLst/>
          </a:prstGeom>
          <a:ln>
            <a:noFill/>
          </a:ln>
          <a:effectLst>
            <a:softEdge rad="112500"/>
          </a:effectLst>
        </p:spPr>
      </p:pic>
      <p:pic>
        <p:nvPicPr>
          <p:cNvPr id="6" name="Рисунок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40705" y="498204"/>
            <a:ext cx="5181600" cy="3886200"/>
          </a:xfrm>
          <a:prstGeom prst="rect">
            <a:avLst/>
          </a:prstGeom>
          <a:ln>
            <a:noFill/>
          </a:ln>
          <a:effectLst>
            <a:softEdge rad="112500"/>
          </a:effectLst>
        </p:spPr>
      </p:pic>
      <p:pic>
        <p:nvPicPr>
          <p:cNvPr id="7" name="Рисунок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37453" y="3530981"/>
            <a:ext cx="6449319" cy="3100035"/>
          </a:xfrm>
          <a:prstGeom prst="rect">
            <a:avLst/>
          </a:prstGeom>
          <a:ln>
            <a:noFill/>
          </a:ln>
          <a:effectLst>
            <a:softEdge rad="112500"/>
          </a:effectLst>
        </p:spPr>
      </p:pic>
      <p:pic>
        <p:nvPicPr>
          <p:cNvPr id="8" name="Рисунок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81000" y="3258624"/>
            <a:ext cx="4344832" cy="3258624"/>
          </a:xfrm>
          <a:prstGeom prst="rect">
            <a:avLst/>
          </a:prstGeom>
          <a:ln>
            <a:noFill/>
          </a:ln>
          <a:effectLst>
            <a:softEdge rad="112500"/>
          </a:effectLst>
        </p:spPr>
      </p:pic>
    </p:spTree>
    <p:extLst>
      <p:ext uri="{BB962C8B-B14F-4D97-AF65-F5344CB8AC3E}">
        <p14:creationId xmlns:p14="http://schemas.microsoft.com/office/powerpoint/2010/main" val="3060324798"/>
      </p:ext>
    </p:extLst>
  </p:cSld>
  <p:clrMapOvr>
    <a:masterClrMapping/>
  </p:clrMapOvr>
  <mc:AlternateContent xmlns:mc="http://schemas.openxmlformats.org/markup-compatibility/2006">
    <mc:Choice xmlns:p14="http://schemas.microsoft.com/office/powerpoint/2010/main" Requires="p14">
      <p:transition spd="slow" p14:dur="1750">
        <p:comb/>
      </p:transition>
    </mc:Choice>
    <mc:Fallback>
      <p:transition spd="slow">
        <p:comb/>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nodeType="clickEffect">
                                  <p:stCondLst>
                                    <p:cond delay="250"/>
                                  </p:stCondLst>
                                  <p:childTnLst>
                                    <p:animEffect transition="out" filter="fade">
                                      <p:cBhvr>
                                        <p:cTn id="6" dur="1000" tmFilter="0, 0; .2, .5; .8, .5; 1, 0"/>
                                        <p:tgtEl>
                                          <p:spTgt spid="4"/>
                                        </p:tgtEl>
                                      </p:cBhvr>
                                    </p:animEffect>
                                    <p:animScale>
                                      <p:cBhvr>
                                        <p:cTn id="7" dur="500" autoRev="1" fill="hold"/>
                                        <p:tgtEl>
                                          <p:spTgt spid="4"/>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26" presetClass="emph" presetSubtype="0" fill="hold" nodeType="clickEffect">
                                  <p:stCondLst>
                                    <p:cond delay="250"/>
                                  </p:stCondLst>
                                  <p:childTnLst>
                                    <p:animEffect transition="out" filter="fade">
                                      <p:cBhvr>
                                        <p:cTn id="11" dur="1000" tmFilter="0, 0; .2, .5; .8, .5; 1, 0"/>
                                        <p:tgtEl>
                                          <p:spTgt spid="7"/>
                                        </p:tgtEl>
                                      </p:cBhvr>
                                    </p:animEffect>
                                    <p:animScale>
                                      <p:cBhvr>
                                        <p:cTn id="12" dur="500" autoRev="1" fill="hold"/>
                                        <p:tgtEl>
                                          <p:spTgt spid="7"/>
                                        </p:tgtEl>
                                      </p:cBhvr>
                                      <p:by x="105000" y="105000"/>
                                    </p:animScale>
                                  </p:childTnLst>
                                </p:cTn>
                              </p:par>
                            </p:childTnLst>
                          </p:cTn>
                        </p:par>
                      </p:childTnLst>
                    </p:cTn>
                  </p:par>
                  <p:par>
                    <p:cTn id="13" fill="hold">
                      <p:stCondLst>
                        <p:cond delay="indefinite"/>
                      </p:stCondLst>
                      <p:childTnLst>
                        <p:par>
                          <p:cTn id="14" fill="hold">
                            <p:stCondLst>
                              <p:cond delay="0"/>
                            </p:stCondLst>
                            <p:childTnLst>
                              <p:par>
                                <p:cTn id="15" presetID="26" presetClass="emph" presetSubtype="0" fill="hold" nodeType="clickEffect">
                                  <p:stCondLst>
                                    <p:cond delay="250"/>
                                  </p:stCondLst>
                                  <p:childTnLst>
                                    <p:animEffect transition="out" filter="fade">
                                      <p:cBhvr>
                                        <p:cTn id="16" dur="1000" tmFilter="0, 0; .2, .5; .8, .5; 1, 0"/>
                                        <p:tgtEl>
                                          <p:spTgt spid="8"/>
                                        </p:tgtEl>
                                      </p:cBhvr>
                                    </p:animEffect>
                                    <p:animScale>
                                      <p:cBhvr>
                                        <p:cTn id="17" dur="500" autoRev="1" fill="hold"/>
                                        <p:tgtEl>
                                          <p:spTgt spid="8"/>
                                        </p:tgtEl>
                                      </p:cBhvr>
                                      <p:by x="105000" y="105000"/>
                                    </p:animScale>
                                  </p:childTnLst>
                                </p:cTn>
                              </p:par>
                            </p:childTnLst>
                          </p:cTn>
                        </p:par>
                      </p:childTnLst>
                    </p:cTn>
                  </p:par>
                  <p:par>
                    <p:cTn id="18" fill="hold">
                      <p:stCondLst>
                        <p:cond delay="indefinite"/>
                      </p:stCondLst>
                      <p:childTnLst>
                        <p:par>
                          <p:cTn id="19" fill="hold">
                            <p:stCondLst>
                              <p:cond delay="0"/>
                            </p:stCondLst>
                            <p:childTnLst>
                              <p:par>
                                <p:cTn id="20" presetID="26" presetClass="emph" presetSubtype="0" fill="hold" nodeType="clickEffect">
                                  <p:stCondLst>
                                    <p:cond delay="250"/>
                                  </p:stCondLst>
                                  <p:childTnLst>
                                    <p:animEffect transition="out" filter="fade">
                                      <p:cBhvr>
                                        <p:cTn id="21" dur="1000" tmFilter="0, 0; .2, .5; .8, .5; 1, 0"/>
                                        <p:tgtEl>
                                          <p:spTgt spid="6"/>
                                        </p:tgtEl>
                                      </p:cBhvr>
                                    </p:animEffect>
                                    <p:animScale>
                                      <p:cBhvr>
                                        <p:cTn id="22" dur="500" autoRev="1" fill="hold"/>
                                        <p:tgtEl>
                                          <p:spTgt spid="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6400800" y="-43060"/>
            <a:ext cx="2340482" cy="705321"/>
          </a:xfrm>
          <a:prstGeom prst="rect">
            <a:avLst/>
          </a:prstGeom>
        </p:spPr>
        <p:txBody>
          <a:bodyPr vert="horz" wrap="square" lIns="0" tIns="88900" rIns="0" bIns="0" rtlCol="0">
            <a:spAutoFit/>
          </a:bodyPr>
          <a:lstStyle/>
          <a:p>
            <a:pPr marL="12700" marR="5080" indent="420370" algn="ctr">
              <a:lnSpc>
                <a:spcPts val="4750"/>
              </a:lnSpc>
              <a:spcBef>
                <a:spcPts val="700"/>
              </a:spcBef>
            </a:pPr>
            <a:r>
              <a:rPr lang="ru-RU" spc="-5" dirty="0" err="1"/>
              <a:t>Лэпбук</a:t>
            </a:r>
            <a:r>
              <a:rPr lang="ru-RU" spc="-5" dirty="0"/>
              <a:t> </a:t>
            </a:r>
            <a:endParaRPr spc="-5" dirty="0"/>
          </a:p>
        </p:txBody>
      </p:sp>
      <p:sp>
        <p:nvSpPr>
          <p:cNvPr id="3" name="object 3"/>
          <p:cNvSpPr txBox="1">
            <a:spLocks noGrp="1"/>
          </p:cNvSpPr>
          <p:nvPr>
            <p:ph type="body" idx="1"/>
          </p:nvPr>
        </p:nvSpPr>
        <p:spPr>
          <a:xfrm>
            <a:off x="883284" y="1748104"/>
            <a:ext cx="10425430" cy="517449"/>
          </a:xfrm>
          <a:prstGeom prst="rect">
            <a:avLst/>
          </a:prstGeom>
        </p:spPr>
        <p:txBody>
          <a:bodyPr vert="horz" wrap="square" lIns="0" tIns="67945" rIns="0" bIns="0" rtlCol="0">
            <a:spAutoFit/>
          </a:bodyPr>
          <a:lstStyle/>
          <a:p>
            <a:pPr marL="290195" marR="5080">
              <a:lnSpc>
                <a:spcPts val="3460"/>
              </a:lnSpc>
              <a:spcBef>
                <a:spcPts val="535"/>
              </a:spcBef>
              <a:tabLst>
                <a:tab pos="518795" algn="l"/>
                <a:tab pos="4019550" algn="l"/>
              </a:tabLst>
            </a:pPr>
            <a:endParaRPr spc="-5" dirty="0"/>
          </a:p>
        </p:txBody>
      </p:sp>
      <p:pic>
        <p:nvPicPr>
          <p:cNvPr id="4" name="Рисунок 3"/>
          <p:cNvPicPr>
            <a:picLocks noChangeAspect="1"/>
          </p:cNvPicPr>
          <p:nvPr/>
        </p:nvPicPr>
        <p:blipFill rotWithShape="1">
          <a:blip r:embed="rId3" cstate="print">
            <a:extLst>
              <a:ext uri="{28A0092B-C50C-407E-A947-70E740481C1C}">
                <a14:useLocalDpi xmlns:a14="http://schemas.microsoft.com/office/drawing/2010/main" val="0"/>
              </a:ext>
            </a:extLst>
          </a:blip>
          <a:srcRect t="24444" b="10000"/>
          <a:stretch/>
        </p:blipFill>
        <p:spPr>
          <a:xfrm>
            <a:off x="-510475" y="192259"/>
            <a:ext cx="6553200" cy="3221990"/>
          </a:xfrm>
          <a:prstGeom prst="rect">
            <a:avLst/>
          </a:prstGeom>
          <a:ln>
            <a:noFill/>
          </a:ln>
          <a:effectLst>
            <a:softEdge rad="112500"/>
          </a:effectLst>
        </p:spPr>
      </p:pic>
      <p:pic>
        <p:nvPicPr>
          <p:cNvPr id="5" name="Рисунок 4"/>
          <p:cNvPicPr>
            <a:picLocks noChangeAspect="1"/>
          </p:cNvPicPr>
          <p:nvPr/>
        </p:nvPicPr>
        <p:blipFill rotWithShape="1">
          <a:blip r:embed="rId4" cstate="print">
            <a:extLst>
              <a:ext uri="{28A0092B-C50C-407E-A947-70E740481C1C}">
                <a14:useLocalDpi xmlns:a14="http://schemas.microsoft.com/office/drawing/2010/main" val="0"/>
              </a:ext>
            </a:extLst>
          </a:blip>
          <a:srcRect l="11482" t="13333" r="20371" b="12222"/>
          <a:stretch/>
        </p:blipFill>
        <p:spPr>
          <a:xfrm>
            <a:off x="6015457" y="662261"/>
            <a:ext cx="2842053" cy="4139512"/>
          </a:xfrm>
          <a:prstGeom prst="rect">
            <a:avLst/>
          </a:prstGeom>
          <a:ln>
            <a:noFill/>
          </a:ln>
          <a:effectLst>
            <a:softEdge rad="112500"/>
          </a:effectLst>
        </p:spPr>
      </p:pic>
      <p:pic>
        <p:nvPicPr>
          <p:cNvPr id="6" name="Рисунок 5"/>
          <p:cNvPicPr>
            <a:picLocks noChangeAspect="1"/>
          </p:cNvPicPr>
          <p:nvPr/>
        </p:nvPicPr>
        <p:blipFill rotWithShape="1">
          <a:blip r:embed="rId5" cstate="print">
            <a:extLst>
              <a:ext uri="{28A0092B-C50C-407E-A947-70E740481C1C}">
                <a14:useLocalDpi xmlns:a14="http://schemas.microsoft.com/office/drawing/2010/main" val="0"/>
              </a:ext>
            </a:extLst>
          </a:blip>
          <a:srcRect l="12958" t="5083" r="7960" b="5101"/>
          <a:stretch/>
        </p:blipFill>
        <p:spPr>
          <a:xfrm rot="16200000">
            <a:off x="450200" y="2915235"/>
            <a:ext cx="2932528" cy="4038599"/>
          </a:xfrm>
          <a:prstGeom prst="rect">
            <a:avLst/>
          </a:prstGeom>
          <a:ln>
            <a:noFill/>
          </a:ln>
          <a:effectLst>
            <a:softEdge rad="112500"/>
          </a:effectLst>
        </p:spPr>
      </p:pic>
      <p:pic>
        <p:nvPicPr>
          <p:cNvPr id="7" name="Рисунок 6"/>
          <p:cNvPicPr>
            <a:picLocks noChangeAspect="1"/>
          </p:cNvPicPr>
          <p:nvPr/>
        </p:nvPicPr>
        <p:blipFill rotWithShape="1">
          <a:blip r:embed="rId6" cstate="print">
            <a:extLst>
              <a:ext uri="{28A0092B-C50C-407E-A947-70E740481C1C}">
                <a14:useLocalDpi xmlns:a14="http://schemas.microsoft.com/office/drawing/2010/main" val="0"/>
              </a:ext>
            </a:extLst>
          </a:blip>
          <a:srcRect l="19177" r="5267" b="15556"/>
          <a:stretch/>
        </p:blipFill>
        <p:spPr>
          <a:xfrm rot="16200000">
            <a:off x="4607434" y="3591235"/>
            <a:ext cx="2740407" cy="4083746"/>
          </a:xfrm>
          <a:prstGeom prst="rect">
            <a:avLst/>
          </a:prstGeom>
          <a:ln>
            <a:noFill/>
          </a:ln>
          <a:effectLst>
            <a:softEdge rad="112500"/>
          </a:effectLst>
        </p:spPr>
      </p:pic>
      <p:pic>
        <p:nvPicPr>
          <p:cNvPr id="8" name="Рисунок 7"/>
          <p:cNvPicPr>
            <a:picLocks noChangeAspect="1"/>
          </p:cNvPicPr>
          <p:nvPr/>
        </p:nvPicPr>
        <p:blipFill rotWithShape="1">
          <a:blip r:embed="rId7" cstate="print">
            <a:extLst>
              <a:ext uri="{28A0092B-C50C-407E-A947-70E740481C1C}">
                <a14:useLocalDpi xmlns:a14="http://schemas.microsoft.com/office/drawing/2010/main" val="0"/>
              </a:ext>
            </a:extLst>
          </a:blip>
          <a:srcRect t="18889"/>
          <a:stretch/>
        </p:blipFill>
        <p:spPr>
          <a:xfrm>
            <a:off x="9226288" y="165755"/>
            <a:ext cx="2952750" cy="3193344"/>
          </a:xfrm>
          <a:prstGeom prst="rect">
            <a:avLst/>
          </a:prstGeom>
          <a:ln>
            <a:noFill/>
          </a:ln>
          <a:effectLst>
            <a:softEdge rad="112500"/>
          </a:effectLst>
        </p:spPr>
      </p:pic>
      <p:pic>
        <p:nvPicPr>
          <p:cNvPr id="9" name="Рисунок 8"/>
          <p:cNvPicPr>
            <a:picLocks noChangeAspect="1"/>
          </p:cNvPicPr>
          <p:nvPr/>
        </p:nvPicPr>
        <p:blipFill rotWithShape="1">
          <a:blip r:embed="rId8" cstate="print">
            <a:extLst>
              <a:ext uri="{28A0092B-C50C-407E-A947-70E740481C1C}">
                <a14:useLocalDpi xmlns:a14="http://schemas.microsoft.com/office/drawing/2010/main" val="0"/>
              </a:ext>
            </a:extLst>
          </a:blip>
          <a:srcRect r="4167" b="10000"/>
          <a:stretch/>
        </p:blipFill>
        <p:spPr>
          <a:xfrm>
            <a:off x="7995585" y="3702944"/>
            <a:ext cx="4211490" cy="2966354"/>
          </a:xfrm>
          <a:prstGeom prst="rect">
            <a:avLst/>
          </a:prstGeom>
          <a:ln>
            <a:noFill/>
          </a:ln>
          <a:effectLst>
            <a:softEdge rad="112500"/>
          </a:effectLst>
        </p:spPr>
      </p:pic>
    </p:spTree>
  </p:cSld>
  <p:clrMapOvr>
    <a:masterClrMapping/>
  </p:clrMapOvr>
  <mc:AlternateContent xmlns:mc="http://schemas.openxmlformats.org/markup-compatibility/2006">
    <mc:Choice xmlns:p14="http://schemas.microsoft.com/office/powerpoint/2010/main" Requires="p14">
      <p:transition spd="slow" p14:dur="1750">
        <p:comb/>
      </p:transition>
    </mc:Choice>
    <mc:Fallback>
      <p:transition spd="slow">
        <p:comb/>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2000" fill="hold"/>
                                        <p:tgtEl>
                                          <p:spTgt spid="4"/>
                                        </p:tgtEl>
                                      </p:cBhvr>
                                      <p:by x="150000" y="150000"/>
                                    </p:animScale>
                                  </p:childTnLst>
                                </p:cTn>
                              </p:par>
                            </p:childTnLst>
                          </p:cTn>
                        </p:par>
                      </p:childTnLst>
                    </p:cTn>
                  </p:par>
                  <p:par>
                    <p:cTn id="7" fill="hold">
                      <p:stCondLst>
                        <p:cond delay="indefinite"/>
                      </p:stCondLst>
                      <p:childTnLst>
                        <p:par>
                          <p:cTn id="8" fill="hold">
                            <p:stCondLst>
                              <p:cond delay="0"/>
                            </p:stCondLst>
                            <p:childTnLst>
                              <p:par>
                                <p:cTn id="9" presetID="6" presetClass="emph" presetSubtype="0" fill="hold" nodeType="clickEffect">
                                  <p:stCondLst>
                                    <p:cond delay="0"/>
                                  </p:stCondLst>
                                  <p:childTnLst>
                                    <p:animScale>
                                      <p:cBhvr>
                                        <p:cTn id="10" dur="2000" fill="hold"/>
                                        <p:tgtEl>
                                          <p:spTgt spid="8"/>
                                        </p:tgtEl>
                                      </p:cBhvr>
                                      <p:by x="150000" y="150000"/>
                                    </p:animScale>
                                  </p:childTnLst>
                                </p:cTn>
                              </p:par>
                            </p:childTnLst>
                          </p:cTn>
                        </p:par>
                      </p:childTnLst>
                    </p:cTn>
                  </p:par>
                  <p:par>
                    <p:cTn id="11" fill="hold">
                      <p:stCondLst>
                        <p:cond delay="indefinite"/>
                      </p:stCondLst>
                      <p:childTnLst>
                        <p:par>
                          <p:cTn id="12" fill="hold">
                            <p:stCondLst>
                              <p:cond delay="0"/>
                            </p:stCondLst>
                            <p:childTnLst>
                              <p:par>
                                <p:cTn id="13" presetID="6" presetClass="emph" presetSubtype="0" fill="hold" nodeType="clickEffect">
                                  <p:stCondLst>
                                    <p:cond delay="0"/>
                                  </p:stCondLst>
                                  <p:childTnLst>
                                    <p:animScale>
                                      <p:cBhvr>
                                        <p:cTn id="14" dur="2000" fill="hold"/>
                                        <p:tgtEl>
                                          <p:spTgt spid="6"/>
                                        </p:tgtEl>
                                      </p:cBhvr>
                                      <p:by x="150000" y="150000"/>
                                    </p:animScale>
                                  </p:childTnLst>
                                </p:cTn>
                              </p:par>
                            </p:childTnLst>
                          </p:cTn>
                        </p:par>
                      </p:childTnLst>
                    </p:cTn>
                  </p:par>
                  <p:par>
                    <p:cTn id="15" fill="hold">
                      <p:stCondLst>
                        <p:cond delay="indefinite"/>
                      </p:stCondLst>
                      <p:childTnLst>
                        <p:par>
                          <p:cTn id="16" fill="hold">
                            <p:stCondLst>
                              <p:cond delay="0"/>
                            </p:stCondLst>
                            <p:childTnLst>
                              <p:par>
                                <p:cTn id="17" presetID="6" presetClass="emph" presetSubtype="0" fill="hold" nodeType="clickEffect">
                                  <p:stCondLst>
                                    <p:cond delay="0"/>
                                  </p:stCondLst>
                                  <p:childTnLst>
                                    <p:animScale>
                                      <p:cBhvr>
                                        <p:cTn id="18" dur="2000" fill="hold"/>
                                        <p:tgtEl>
                                          <p:spTgt spid="7"/>
                                        </p:tgtEl>
                                      </p:cBhvr>
                                      <p:by x="150000" y="150000"/>
                                    </p:animScale>
                                  </p:childTnLst>
                                </p:cTn>
                              </p:par>
                            </p:childTnLst>
                          </p:cTn>
                        </p:par>
                      </p:childTnLst>
                    </p:cTn>
                  </p:par>
                  <p:par>
                    <p:cTn id="19" fill="hold">
                      <p:stCondLst>
                        <p:cond delay="indefinite"/>
                      </p:stCondLst>
                      <p:childTnLst>
                        <p:par>
                          <p:cTn id="20" fill="hold">
                            <p:stCondLst>
                              <p:cond delay="0"/>
                            </p:stCondLst>
                            <p:childTnLst>
                              <p:par>
                                <p:cTn id="21" presetID="6" presetClass="emph" presetSubtype="0" fill="hold" nodeType="clickEffect">
                                  <p:stCondLst>
                                    <p:cond delay="0"/>
                                  </p:stCondLst>
                                  <p:childTnLst>
                                    <p:animScale>
                                      <p:cBhvr>
                                        <p:cTn id="22" dur="2000" fill="hold"/>
                                        <p:tgtEl>
                                          <p:spTgt spid="9"/>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391792" y="324993"/>
            <a:ext cx="9406890" cy="705321"/>
          </a:xfrm>
          <a:prstGeom prst="rect">
            <a:avLst/>
          </a:prstGeom>
        </p:spPr>
        <p:txBody>
          <a:bodyPr vert="horz" wrap="square" lIns="0" tIns="88900" rIns="0" bIns="0" rtlCol="0">
            <a:spAutoFit/>
          </a:bodyPr>
          <a:lstStyle/>
          <a:p>
            <a:pPr marL="12700" marR="5080" indent="420370" algn="ctr">
              <a:lnSpc>
                <a:spcPts val="4750"/>
              </a:lnSpc>
              <a:spcBef>
                <a:spcPts val="700"/>
              </a:spcBef>
            </a:pPr>
            <a:r>
              <a:rPr lang="ru-RU" spc="-5" dirty="0" err="1"/>
              <a:t>Лэпбук</a:t>
            </a:r>
            <a:r>
              <a:rPr lang="ru-RU" spc="-5" dirty="0"/>
              <a:t> </a:t>
            </a:r>
            <a:endParaRPr spc="-5" dirty="0"/>
          </a:p>
        </p:txBody>
      </p:sp>
      <p:sp>
        <p:nvSpPr>
          <p:cNvPr id="3" name="object 3"/>
          <p:cNvSpPr txBox="1">
            <a:spLocks noGrp="1"/>
          </p:cNvSpPr>
          <p:nvPr>
            <p:ph type="body" idx="1"/>
          </p:nvPr>
        </p:nvSpPr>
        <p:spPr>
          <a:xfrm>
            <a:off x="0" y="1030314"/>
            <a:ext cx="12192000" cy="5711179"/>
          </a:xfrm>
          <a:prstGeom prst="rect">
            <a:avLst/>
          </a:prstGeom>
        </p:spPr>
        <p:txBody>
          <a:bodyPr vert="horz" wrap="square" lIns="0" tIns="67945" rIns="0" bIns="0" rtlCol="0">
            <a:spAutoFit/>
          </a:bodyPr>
          <a:lstStyle/>
          <a:p>
            <a:pPr marL="290195" marR="5080">
              <a:lnSpc>
                <a:spcPts val="3460"/>
              </a:lnSpc>
              <a:spcBef>
                <a:spcPts val="535"/>
              </a:spcBef>
              <a:tabLst>
                <a:tab pos="518795" algn="l"/>
                <a:tab pos="4019550" algn="l"/>
              </a:tabLst>
            </a:pPr>
            <a:r>
              <a:rPr lang="ru-RU" sz="2400" spc="-5" dirty="0"/>
              <a:t>1. Принцип систематичности и последовательности: концентрическое усвоение программы; организация и последовательная подача материала («от простого к сложному»)</a:t>
            </a:r>
          </a:p>
          <a:p>
            <a:pPr marL="290195" marR="5080">
              <a:lnSpc>
                <a:spcPts val="3460"/>
              </a:lnSpc>
              <a:spcBef>
                <a:spcPts val="535"/>
              </a:spcBef>
              <a:tabLst>
                <a:tab pos="518795" algn="l"/>
                <a:tab pos="4019550" algn="l"/>
              </a:tabLst>
            </a:pPr>
            <a:r>
              <a:rPr lang="ru-RU" sz="2400" spc="-5" dirty="0"/>
              <a:t>2. Принцип наглядности: иллюстративное (наглядное) изображение изучаемых объектов и понятий способствует формированию более полных и четких образов и представлений в сознании дошкольников;</a:t>
            </a:r>
          </a:p>
          <a:p>
            <a:pPr marL="290195" marR="5080">
              <a:lnSpc>
                <a:spcPts val="3460"/>
              </a:lnSpc>
              <a:spcBef>
                <a:spcPts val="535"/>
              </a:spcBef>
              <a:tabLst>
                <a:tab pos="518795" algn="l"/>
                <a:tab pos="4019550" algn="l"/>
              </a:tabLst>
            </a:pPr>
            <a:r>
              <a:rPr lang="ru-RU" sz="2400" spc="-5" dirty="0"/>
              <a:t>3. Принцип доступности и посильности: реализуется в делении изучаемого материала на этапы и в преподнесении его детям последовательными блоками и частями, соответственно возрастным особенностям;</a:t>
            </a:r>
          </a:p>
          <a:p>
            <a:pPr marL="290195" marR="5080">
              <a:lnSpc>
                <a:spcPts val="3460"/>
              </a:lnSpc>
              <a:spcBef>
                <a:spcPts val="535"/>
              </a:spcBef>
              <a:tabLst>
                <a:tab pos="518795" algn="l"/>
                <a:tab pos="4019550" algn="l"/>
              </a:tabLst>
            </a:pPr>
            <a:r>
              <a:rPr lang="ru-RU" sz="2400" spc="-5" dirty="0"/>
              <a:t>4. Принцип совместной деятельности. Вовлечение родителей в образовательный процесс, повышая их компетентность в вопросах воспитания и обучения детей.</a:t>
            </a:r>
          </a:p>
          <a:p>
            <a:pPr marL="290195" marR="5080">
              <a:lnSpc>
                <a:spcPts val="3460"/>
              </a:lnSpc>
              <a:spcBef>
                <a:spcPts val="535"/>
              </a:spcBef>
              <a:tabLst>
                <a:tab pos="518795" algn="l"/>
                <a:tab pos="4019550" algn="l"/>
              </a:tabLst>
            </a:pPr>
            <a:r>
              <a:rPr lang="ru-RU" sz="2400" spc="-5" dirty="0"/>
              <a:t>5. Актуальность применения ЛЭПБУК в воспитании детей</a:t>
            </a:r>
            <a:endParaRPr sz="2400" spc="-5" dirty="0"/>
          </a:p>
        </p:txBody>
      </p:sp>
    </p:spTree>
    <p:extLst>
      <p:ext uri="{BB962C8B-B14F-4D97-AF65-F5344CB8AC3E}">
        <p14:creationId xmlns:p14="http://schemas.microsoft.com/office/powerpoint/2010/main" val="3402916154"/>
      </p:ext>
    </p:extLst>
  </p:cSld>
  <p:clrMapOvr>
    <a:masterClrMapping/>
  </p:clrMapOvr>
  <mc:AlternateContent xmlns:mc="http://schemas.openxmlformats.org/markup-compatibility/2006">
    <mc:Choice xmlns:p14="http://schemas.microsoft.com/office/powerpoint/2010/main" Requires="p14">
      <p:transition spd="slow" p14:dur="1750">
        <p:comb/>
      </p:transition>
    </mc:Choice>
    <mc:Fallback>
      <p:transition spd="slow">
        <p:comb/>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50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1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3">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3">
                                            <p:txEl>
                                              <p:pRg st="0" end="0"/>
                                            </p:txEl>
                                          </p:spTgt>
                                        </p:tgtEl>
                                        <p:attrNameLst>
                                          <p:attrName>style.rotation</p:attrName>
                                        </p:attrNameLst>
                                      </p:cBhvr>
                                      <p:tavLst>
                                        <p:tav tm="0">
                                          <p:val>
                                            <p:fltVal val="90"/>
                                          </p:val>
                                        </p:tav>
                                        <p:tav tm="100000">
                                          <p:val>
                                            <p:fltVal val="0"/>
                                          </p:val>
                                        </p:tav>
                                      </p:tavLst>
                                    </p:anim>
                                    <p:animEffect transition="in" filter="fade">
                                      <p:cBhvr>
                                        <p:cTn id="10" dur="1000"/>
                                        <p:tgtEl>
                                          <p:spTgt spid="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500"/>
                                  </p:stCondLst>
                                  <p:childTnLst>
                                    <p:set>
                                      <p:cBhvr>
                                        <p:cTn id="14" dur="1" fill="hold">
                                          <p:stCondLst>
                                            <p:cond delay="0"/>
                                          </p:stCondLst>
                                        </p:cTn>
                                        <p:tgtEl>
                                          <p:spTgt spid="3">
                                            <p:txEl>
                                              <p:pRg st="1" end="1"/>
                                            </p:txEl>
                                          </p:spTgt>
                                        </p:tgtEl>
                                        <p:attrNameLst>
                                          <p:attrName>style.visibility</p:attrName>
                                        </p:attrNameLst>
                                      </p:cBhvr>
                                      <p:to>
                                        <p:strVal val="visible"/>
                                      </p:to>
                                    </p:set>
                                    <p:anim calcmode="lin" valueType="num">
                                      <p:cBhvr>
                                        <p:cTn id="15" dur="10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6" dur="1000" fill="hold"/>
                                        <p:tgtEl>
                                          <p:spTgt spid="3">
                                            <p:txEl>
                                              <p:pRg st="1" end="1"/>
                                            </p:txEl>
                                          </p:spTgt>
                                        </p:tgtEl>
                                        <p:attrNameLst>
                                          <p:attrName>ppt_h</p:attrName>
                                        </p:attrNameLst>
                                      </p:cBhvr>
                                      <p:tavLst>
                                        <p:tav tm="0">
                                          <p:val>
                                            <p:fltVal val="0"/>
                                          </p:val>
                                        </p:tav>
                                        <p:tav tm="100000">
                                          <p:val>
                                            <p:strVal val="#ppt_h"/>
                                          </p:val>
                                        </p:tav>
                                      </p:tavLst>
                                    </p:anim>
                                    <p:anim calcmode="lin" valueType="num">
                                      <p:cBhvr>
                                        <p:cTn id="17" dur="1000" fill="hold"/>
                                        <p:tgtEl>
                                          <p:spTgt spid="3">
                                            <p:txEl>
                                              <p:pRg st="1" end="1"/>
                                            </p:txEl>
                                          </p:spTgt>
                                        </p:tgtEl>
                                        <p:attrNameLst>
                                          <p:attrName>style.rotation</p:attrName>
                                        </p:attrNameLst>
                                      </p:cBhvr>
                                      <p:tavLst>
                                        <p:tav tm="0">
                                          <p:val>
                                            <p:fltVal val="90"/>
                                          </p:val>
                                        </p:tav>
                                        <p:tav tm="100000">
                                          <p:val>
                                            <p:fltVal val="0"/>
                                          </p:val>
                                        </p:tav>
                                      </p:tavLst>
                                    </p:anim>
                                    <p:animEffect transition="in" filter="fade">
                                      <p:cBhvr>
                                        <p:cTn id="18" dur="1000"/>
                                        <p:tgtEl>
                                          <p:spTgt spid="3">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nodeType="clickEffect">
                                  <p:stCondLst>
                                    <p:cond delay="500"/>
                                  </p:stCondLst>
                                  <p:childTnLst>
                                    <p:set>
                                      <p:cBhvr>
                                        <p:cTn id="22" dur="1" fill="hold">
                                          <p:stCondLst>
                                            <p:cond delay="0"/>
                                          </p:stCondLst>
                                        </p:cTn>
                                        <p:tgtEl>
                                          <p:spTgt spid="3">
                                            <p:txEl>
                                              <p:pRg st="2" end="2"/>
                                            </p:txEl>
                                          </p:spTgt>
                                        </p:tgtEl>
                                        <p:attrNameLst>
                                          <p:attrName>style.visibility</p:attrName>
                                        </p:attrNameLst>
                                      </p:cBhvr>
                                      <p:to>
                                        <p:strVal val="visible"/>
                                      </p:to>
                                    </p:set>
                                    <p:anim calcmode="lin" valueType="num">
                                      <p:cBhvr>
                                        <p:cTn id="23" dur="10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4" dur="1000" fill="hold"/>
                                        <p:tgtEl>
                                          <p:spTgt spid="3">
                                            <p:txEl>
                                              <p:pRg st="2" end="2"/>
                                            </p:txEl>
                                          </p:spTgt>
                                        </p:tgtEl>
                                        <p:attrNameLst>
                                          <p:attrName>ppt_h</p:attrName>
                                        </p:attrNameLst>
                                      </p:cBhvr>
                                      <p:tavLst>
                                        <p:tav tm="0">
                                          <p:val>
                                            <p:fltVal val="0"/>
                                          </p:val>
                                        </p:tav>
                                        <p:tav tm="100000">
                                          <p:val>
                                            <p:strVal val="#ppt_h"/>
                                          </p:val>
                                        </p:tav>
                                      </p:tavLst>
                                    </p:anim>
                                    <p:anim calcmode="lin" valueType="num">
                                      <p:cBhvr>
                                        <p:cTn id="25" dur="1000" fill="hold"/>
                                        <p:tgtEl>
                                          <p:spTgt spid="3">
                                            <p:txEl>
                                              <p:pRg st="2" end="2"/>
                                            </p:txEl>
                                          </p:spTgt>
                                        </p:tgtEl>
                                        <p:attrNameLst>
                                          <p:attrName>style.rotation</p:attrName>
                                        </p:attrNameLst>
                                      </p:cBhvr>
                                      <p:tavLst>
                                        <p:tav tm="0">
                                          <p:val>
                                            <p:fltVal val="90"/>
                                          </p:val>
                                        </p:tav>
                                        <p:tav tm="100000">
                                          <p:val>
                                            <p:fltVal val="0"/>
                                          </p:val>
                                        </p:tav>
                                      </p:tavLst>
                                    </p:anim>
                                    <p:animEffect transition="in" filter="fade">
                                      <p:cBhvr>
                                        <p:cTn id="26" dur="1000"/>
                                        <p:tgtEl>
                                          <p:spTgt spid="3">
                                            <p:txEl>
                                              <p:pRg st="2" end="2"/>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31" presetClass="entr" presetSubtype="0" fill="hold" nodeType="clickEffect">
                                  <p:stCondLst>
                                    <p:cond delay="500"/>
                                  </p:stCondLst>
                                  <p:childTnLst>
                                    <p:set>
                                      <p:cBhvr>
                                        <p:cTn id="30" dur="1" fill="hold">
                                          <p:stCondLst>
                                            <p:cond delay="0"/>
                                          </p:stCondLst>
                                        </p:cTn>
                                        <p:tgtEl>
                                          <p:spTgt spid="3">
                                            <p:txEl>
                                              <p:pRg st="3" end="3"/>
                                            </p:txEl>
                                          </p:spTgt>
                                        </p:tgtEl>
                                        <p:attrNameLst>
                                          <p:attrName>style.visibility</p:attrName>
                                        </p:attrNameLst>
                                      </p:cBhvr>
                                      <p:to>
                                        <p:strVal val="visible"/>
                                      </p:to>
                                    </p:set>
                                    <p:anim calcmode="lin" valueType="num">
                                      <p:cBhvr>
                                        <p:cTn id="31" dur="1000" fill="hold"/>
                                        <p:tgtEl>
                                          <p:spTgt spid="3">
                                            <p:txEl>
                                              <p:pRg st="3" end="3"/>
                                            </p:txEl>
                                          </p:spTgt>
                                        </p:tgtEl>
                                        <p:attrNameLst>
                                          <p:attrName>ppt_w</p:attrName>
                                        </p:attrNameLst>
                                      </p:cBhvr>
                                      <p:tavLst>
                                        <p:tav tm="0">
                                          <p:val>
                                            <p:fltVal val="0"/>
                                          </p:val>
                                        </p:tav>
                                        <p:tav tm="100000">
                                          <p:val>
                                            <p:strVal val="#ppt_w"/>
                                          </p:val>
                                        </p:tav>
                                      </p:tavLst>
                                    </p:anim>
                                    <p:anim calcmode="lin" valueType="num">
                                      <p:cBhvr>
                                        <p:cTn id="32" dur="1000" fill="hold"/>
                                        <p:tgtEl>
                                          <p:spTgt spid="3">
                                            <p:txEl>
                                              <p:pRg st="3" end="3"/>
                                            </p:txEl>
                                          </p:spTgt>
                                        </p:tgtEl>
                                        <p:attrNameLst>
                                          <p:attrName>ppt_h</p:attrName>
                                        </p:attrNameLst>
                                      </p:cBhvr>
                                      <p:tavLst>
                                        <p:tav tm="0">
                                          <p:val>
                                            <p:fltVal val="0"/>
                                          </p:val>
                                        </p:tav>
                                        <p:tav tm="100000">
                                          <p:val>
                                            <p:strVal val="#ppt_h"/>
                                          </p:val>
                                        </p:tav>
                                      </p:tavLst>
                                    </p:anim>
                                    <p:anim calcmode="lin" valueType="num">
                                      <p:cBhvr>
                                        <p:cTn id="33" dur="1000" fill="hold"/>
                                        <p:tgtEl>
                                          <p:spTgt spid="3">
                                            <p:txEl>
                                              <p:pRg st="3" end="3"/>
                                            </p:txEl>
                                          </p:spTgt>
                                        </p:tgtEl>
                                        <p:attrNameLst>
                                          <p:attrName>style.rotation</p:attrName>
                                        </p:attrNameLst>
                                      </p:cBhvr>
                                      <p:tavLst>
                                        <p:tav tm="0">
                                          <p:val>
                                            <p:fltVal val="90"/>
                                          </p:val>
                                        </p:tav>
                                        <p:tav tm="100000">
                                          <p:val>
                                            <p:fltVal val="0"/>
                                          </p:val>
                                        </p:tav>
                                      </p:tavLst>
                                    </p:anim>
                                    <p:animEffect transition="in" filter="fade">
                                      <p:cBhvr>
                                        <p:cTn id="34" dur="1000"/>
                                        <p:tgtEl>
                                          <p:spTgt spid="3">
                                            <p:txEl>
                                              <p:pRg st="3" end="3"/>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31" presetClass="entr" presetSubtype="0" fill="hold" nodeType="clickEffect">
                                  <p:stCondLst>
                                    <p:cond delay="500"/>
                                  </p:stCondLst>
                                  <p:childTnLst>
                                    <p:set>
                                      <p:cBhvr>
                                        <p:cTn id="38" dur="1" fill="hold">
                                          <p:stCondLst>
                                            <p:cond delay="0"/>
                                          </p:stCondLst>
                                        </p:cTn>
                                        <p:tgtEl>
                                          <p:spTgt spid="3">
                                            <p:txEl>
                                              <p:pRg st="4" end="4"/>
                                            </p:txEl>
                                          </p:spTgt>
                                        </p:tgtEl>
                                        <p:attrNameLst>
                                          <p:attrName>style.visibility</p:attrName>
                                        </p:attrNameLst>
                                      </p:cBhvr>
                                      <p:to>
                                        <p:strVal val="visible"/>
                                      </p:to>
                                    </p:set>
                                    <p:anim calcmode="lin" valueType="num">
                                      <p:cBhvr>
                                        <p:cTn id="39" dur="1000" fill="hold"/>
                                        <p:tgtEl>
                                          <p:spTgt spid="3">
                                            <p:txEl>
                                              <p:pRg st="4" end="4"/>
                                            </p:txEl>
                                          </p:spTgt>
                                        </p:tgtEl>
                                        <p:attrNameLst>
                                          <p:attrName>ppt_w</p:attrName>
                                        </p:attrNameLst>
                                      </p:cBhvr>
                                      <p:tavLst>
                                        <p:tav tm="0">
                                          <p:val>
                                            <p:fltVal val="0"/>
                                          </p:val>
                                        </p:tav>
                                        <p:tav tm="100000">
                                          <p:val>
                                            <p:strVal val="#ppt_w"/>
                                          </p:val>
                                        </p:tav>
                                      </p:tavLst>
                                    </p:anim>
                                    <p:anim calcmode="lin" valueType="num">
                                      <p:cBhvr>
                                        <p:cTn id="40" dur="1000" fill="hold"/>
                                        <p:tgtEl>
                                          <p:spTgt spid="3">
                                            <p:txEl>
                                              <p:pRg st="4" end="4"/>
                                            </p:txEl>
                                          </p:spTgt>
                                        </p:tgtEl>
                                        <p:attrNameLst>
                                          <p:attrName>ppt_h</p:attrName>
                                        </p:attrNameLst>
                                      </p:cBhvr>
                                      <p:tavLst>
                                        <p:tav tm="0">
                                          <p:val>
                                            <p:fltVal val="0"/>
                                          </p:val>
                                        </p:tav>
                                        <p:tav tm="100000">
                                          <p:val>
                                            <p:strVal val="#ppt_h"/>
                                          </p:val>
                                        </p:tav>
                                      </p:tavLst>
                                    </p:anim>
                                    <p:anim calcmode="lin" valueType="num">
                                      <p:cBhvr>
                                        <p:cTn id="41" dur="1000" fill="hold"/>
                                        <p:tgtEl>
                                          <p:spTgt spid="3">
                                            <p:txEl>
                                              <p:pRg st="4" end="4"/>
                                            </p:txEl>
                                          </p:spTgt>
                                        </p:tgtEl>
                                        <p:attrNameLst>
                                          <p:attrName>style.rotation</p:attrName>
                                        </p:attrNameLst>
                                      </p:cBhvr>
                                      <p:tavLst>
                                        <p:tav tm="0">
                                          <p:val>
                                            <p:fltVal val="90"/>
                                          </p:val>
                                        </p:tav>
                                        <p:tav tm="100000">
                                          <p:val>
                                            <p:fltVal val="0"/>
                                          </p:val>
                                        </p:tav>
                                      </p:tavLst>
                                    </p:anim>
                                    <p:animEffect transition="in" filter="fade">
                                      <p:cBhvr>
                                        <p:cTn id="42" dur="10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391792" y="324993"/>
            <a:ext cx="9406890" cy="705321"/>
          </a:xfrm>
          <a:prstGeom prst="rect">
            <a:avLst/>
          </a:prstGeom>
        </p:spPr>
        <p:txBody>
          <a:bodyPr vert="horz" wrap="square" lIns="0" tIns="88900" rIns="0" bIns="0" rtlCol="0">
            <a:spAutoFit/>
          </a:bodyPr>
          <a:lstStyle/>
          <a:p>
            <a:pPr marL="12700" marR="5080" indent="420370" algn="ctr">
              <a:lnSpc>
                <a:spcPts val="4750"/>
              </a:lnSpc>
              <a:spcBef>
                <a:spcPts val="700"/>
              </a:spcBef>
            </a:pPr>
            <a:r>
              <a:rPr lang="ru-RU" spc="-5" dirty="0" err="1"/>
              <a:t>Лэпбук</a:t>
            </a:r>
            <a:r>
              <a:rPr lang="ru-RU" spc="-5" dirty="0"/>
              <a:t> </a:t>
            </a:r>
            <a:endParaRPr spc="-5" dirty="0"/>
          </a:p>
        </p:txBody>
      </p:sp>
      <p:sp>
        <p:nvSpPr>
          <p:cNvPr id="3" name="object 3"/>
          <p:cNvSpPr txBox="1">
            <a:spLocks noGrp="1"/>
          </p:cNvSpPr>
          <p:nvPr>
            <p:ph type="body" idx="1"/>
          </p:nvPr>
        </p:nvSpPr>
        <p:spPr>
          <a:xfrm>
            <a:off x="883284" y="1748104"/>
            <a:ext cx="10425430" cy="517449"/>
          </a:xfrm>
          <a:prstGeom prst="rect">
            <a:avLst/>
          </a:prstGeom>
        </p:spPr>
        <p:txBody>
          <a:bodyPr vert="horz" wrap="square" lIns="0" tIns="67945" rIns="0" bIns="0" rtlCol="0">
            <a:spAutoFit/>
          </a:bodyPr>
          <a:lstStyle/>
          <a:p>
            <a:pPr marL="518795" marR="5080" indent="-228600">
              <a:lnSpc>
                <a:spcPts val="3460"/>
              </a:lnSpc>
              <a:spcBef>
                <a:spcPts val="535"/>
              </a:spcBef>
              <a:buFont typeface="Arial MT"/>
              <a:buChar char="•"/>
              <a:tabLst>
                <a:tab pos="518795" algn="l"/>
                <a:tab pos="4019550" algn="l"/>
              </a:tabLst>
            </a:pPr>
            <a:endParaRPr spc="-5" dirty="0"/>
          </a:p>
        </p:txBody>
      </p:sp>
      <p:pic>
        <p:nvPicPr>
          <p:cNvPr id="4" name="Рисунок 3"/>
          <p:cNvPicPr>
            <a:picLocks noChangeAspect="1"/>
          </p:cNvPicPr>
          <p:nvPr/>
        </p:nvPicPr>
        <p:blipFill rotWithShape="1">
          <a:blip r:embed="rId3" cstate="print">
            <a:extLst>
              <a:ext uri="{28A0092B-C50C-407E-A947-70E740481C1C}">
                <a14:useLocalDpi xmlns:a14="http://schemas.microsoft.com/office/drawing/2010/main" val="0"/>
              </a:ext>
            </a:extLst>
          </a:blip>
          <a:srcRect b="21111"/>
          <a:stretch/>
        </p:blipFill>
        <p:spPr>
          <a:xfrm>
            <a:off x="0" y="0"/>
            <a:ext cx="3980308" cy="4186694"/>
          </a:xfrm>
          <a:prstGeom prst="rect">
            <a:avLst/>
          </a:prstGeom>
          <a:ln>
            <a:noFill/>
          </a:ln>
          <a:effectLst>
            <a:softEdge rad="112500"/>
          </a:effectLst>
        </p:spPr>
      </p:pic>
      <p:pic>
        <p:nvPicPr>
          <p:cNvPr id="5" name="Рисунок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40657" y="2812728"/>
            <a:ext cx="3754580" cy="3786906"/>
          </a:xfrm>
          <a:prstGeom prst="rect">
            <a:avLst/>
          </a:prstGeom>
          <a:ln>
            <a:noFill/>
          </a:ln>
          <a:effectLst>
            <a:softEdge rad="112500"/>
          </a:effectLst>
        </p:spPr>
      </p:pic>
      <p:pic>
        <p:nvPicPr>
          <p:cNvPr id="6" name="Рисунок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072816" y="187114"/>
            <a:ext cx="3117658" cy="4156877"/>
          </a:xfrm>
          <a:prstGeom prst="rect">
            <a:avLst/>
          </a:prstGeom>
          <a:ln>
            <a:noFill/>
          </a:ln>
          <a:effectLst>
            <a:softEdge rad="112500"/>
          </a:effectLst>
        </p:spPr>
      </p:pic>
      <p:pic>
        <p:nvPicPr>
          <p:cNvPr id="9" name="Рисунок 8"/>
          <p:cNvPicPr>
            <a:picLocks noChangeAspect="1"/>
          </p:cNvPicPr>
          <p:nvPr/>
        </p:nvPicPr>
        <p:blipFill rotWithShape="1">
          <a:blip r:embed="rId6" cstate="print">
            <a:extLst>
              <a:ext uri="{28A0092B-C50C-407E-A947-70E740481C1C}">
                <a14:useLocalDpi xmlns:a14="http://schemas.microsoft.com/office/drawing/2010/main" val="0"/>
              </a:ext>
            </a:extLst>
          </a:blip>
          <a:srcRect l="16620" t="7612" r="19437" b="8645"/>
          <a:stretch/>
        </p:blipFill>
        <p:spPr>
          <a:xfrm>
            <a:off x="5684170" y="1355307"/>
            <a:ext cx="4043616" cy="3963456"/>
          </a:xfrm>
          <a:prstGeom prst="rect">
            <a:avLst/>
          </a:prstGeom>
          <a:ln>
            <a:noFill/>
          </a:ln>
          <a:effectLst>
            <a:softEdge rad="112500"/>
          </a:effectLst>
        </p:spPr>
      </p:pic>
    </p:spTree>
    <p:extLst>
      <p:ext uri="{BB962C8B-B14F-4D97-AF65-F5344CB8AC3E}">
        <p14:creationId xmlns:p14="http://schemas.microsoft.com/office/powerpoint/2010/main" val="2075763417"/>
      </p:ext>
    </p:extLst>
  </p:cSld>
  <p:clrMapOvr>
    <a:masterClrMapping/>
  </p:clrMapOvr>
  <mc:AlternateContent xmlns:mc="http://schemas.openxmlformats.org/markup-compatibility/2006">
    <mc:Choice xmlns:p14="http://schemas.microsoft.com/office/powerpoint/2010/main" Requires="p14">
      <p:transition spd="slow" p14:dur="1750">
        <p:comb/>
      </p:transition>
    </mc:Choice>
    <mc:Fallback>
      <p:transition spd="slow">
        <p:comb/>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50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125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50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125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500"/>
                                  </p:stCondLst>
                                  <p:childTnLst>
                                    <p:set>
                                      <p:cBhvr>
                                        <p:cTn id="16" dur="1" fill="hold">
                                          <p:stCondLst>
                                            <p:cond delay="0"/>
                                          </p:stCondLst>
                                        </p:cTn>
                                        <p:tgtEl>
                                          <p:spTgt spid="5"/>
                                        </p:tgtEl>
                                        <p:attrNameLst>
                                          <p:attrName>style.visibility</p:attrName>
                                        </p:attrNameLst>
                                      </p:cBhvr>
                                      <p:to>
                                        <p:strVal val="visible"/>
                                      </p:to>
                                    </p:set>
                                    <p:animEffect transition="in" filter="wipe(down)">
                                      <p:cBhvr>
                                        <p:cTn id="17" dur="125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500"/>
                                  </p:stCondLst>
                                  <p:childTnLst>
                                    <p:set>
                                      <p:cBhvr>
                                        <p:cTn id="21" dur="1" fill="hold">
                                          <p:stCondLst>
                                            <p:cond delay="0"/>
                                          </p:stCondLst>
                                        </p:cTn>
                                        <p:tgtEl>
                                          <p:spTgt spid="6"/>
                                        </p:tgtEl>
                                        <p:attrNameLst>
                                          <p:attrName>style.visibility</p:attrName>
                                        </p:attrNameLst>
                                      </p:cBhvr>
                                      <p:to>
                                        <p:strVal val="visible"/>
                                      </p:to>
                                    </p:set>
                                    <p:animEffect transition="in" filter="wipe(down)">
                                      <p:cBhvr>
                                        <p:cTn id="22" dur="125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3" cstate="print"/>
          <a:stretch>
            <a:fillRect/>
          </a:stretch>
        </p:blipFill>
        <p:spPr>
          <a:xfrm>
            <a:off x="0" y="5722"/>
            <a:ext cx="12192000" cy="6852278"/>
          </a:xfrm>
          <a:prstGeom prst="rect">
            <a:avLst/>
          </a:prstGeom>
        </p:spPr>
      </p:pic>
      <p:sp>
        <p:nvSpPr>
          <p:cNvPr id="3" name="object 3"/>
          <p:cNvSpPr txBox="1">
            <a:spLocks noGrp="1"/>
          </p:cNvSpPr>
          <p:nvPr>
            <p:ph type="title"/>
          </p:nvPr>
        </p:nvSpPr>
        <p:spPr>
          <a:xfrm>
            <a:off x="643200" y="65288"/>
            <a:ext cx="11456035" cy="705962"/>
          </a:xfrm>
          <a:prstGeom prst="rect">
            <a:avLst/>
          </a:prstGeom>
        </p:spPr>
        <p:txBody>
          <a:bodyPr vert="horz" wrap="square" lIns="0" tIns="89535" rIns="0" bIns="0" rtlCol="0">
            <a:spAutoFit/>
          </a:bodyPr>
          <a:lstStyle/>
          <a:p>
            <a:pPr marL="1483360" marR="5080" indent="-1471295" algn="ctr">
              <a:lnSpc>
                <a:spcPts val="4750"/>
              </a:lnSpc>
              <a:spcBef>
                <a:spcPts val="705"/>
              </a:spcBef>
            </a:pPr>
            <a:r>
              <a:rPr lang="ru-RU" spc="-5" dirty="0"/>
              <a:t>Арт-терапия «Рисуем музыку»</a:t>
            </a:r>
            <a:endParaRPr spc="-5" dirty="0"/>
          </a:p>
        </p:txBody>
      </p:sp>
      <p:sp>
        <p:nvSpPr>
          <p:cNvPr id="4" name="object 4"/>
          <p:cNvSpPr txBox="1"/>
          <p:nvPr/>
        </p:nvSpPr>
        <p:spPr>
          <a:xfrm>
            <a:off x="372567" y="1888363"/>
            <a:ext cx="11471910" cy="517449"/>
          </a:xfrm>
          <a:prstGeom prst="rect">
            <a:avLst/>
          </a:prstGeom>
        </p:spPr>
        <p:txBody>
          <a:bodyPr vert="horz" wrap="square" lIns="0" tIns="67945" rIns="0" bIns="0" rtlCol="0">
            <a:spAutoFit/>
          </a:bodyPr>
          <a:lstStyle/>
          <a:p>
            <a:pPr marL="12700" marR="5080" algn="just">
              <a:lnSpc>
                <a:spcPts val="3460"/>
              </a:lnSpc>
              <a:spcBef>
                <a:spcPts val="535"/>
              </a:spcBef>
            </a:pPr>
            <a:endParaRPr sz="3200" dirty="0">
              <a:latin typeface="Times New Roman"/>
              <a:cs typeface="Times New Roman"/>
            </a:endParaRPr>
          </a:p>
        </p:txBody>
      </p:sp>
      <p:pic>
        <p:nvPicPr>
          <p:cNvPr id="6" name="Рисунок 5"/>
          <p:cNvPicPr>
            <a:picLocks noChangeAspect="1"/>
          </p:cNvPicPr>
          <p:nvPr/>
        </p:nvPicPr>
        <p:blipFill rotWithShape="1">
          <a:blip r:embed="rId4">
            <a:extLst>
              <a:ext uri="{28A0092B-C50C-407E-A947-70E740481C1C}">
                <a14:useLocalDpi xmlns:a14="http://schemas.microsoft.com/office/drawing/2010/main" val="0"/>
              </a:ext>
            </a:extLst>
          </a:blip>
          <a:srcRect t="27778"/>
          <a:stretch/>
        </p:blipFill>
        <p:spPr>
          <a:xfrm>
            <a:off x="101244" y="1143000"/>
            <a:ext cx="5389028" cy="5477375"/>
          </a:xfrm>
          <a:prstGeom prst="rect">
            <a:avLst/>
          </a:prstGeom>
          <a:ln>
            <a:noFill/>
          </a:ln>
          <a:effectLst>
            <a:softEdge rad="112500"/>
          </a:effectLst>
        </p:spPr>
      </p:pic>
      <p:sp>
        <p:nvSpPr>
          <p:cNvPr id="5" name="TextBox 4"/>
          <p:cNvSpPr txBox="1"/>
          <p:nvPr/>
        </p:nvSpPr>
        <p:spPr>
          <a:xfrm>
            <a:off x="3200400" y="1524000"/>
            <a:ext cx="8915400" cy="3724096"/>
          </a:xfrm>
          <a:prstGeom prst="rect">
            <a:avLst/>
          </a:prstGeom>
          <a:noFill/>
        </p:spPr>
        <p:txBody>
          <a:bodyPr wrap="square" rtlCol="0">
            <a:spAutoFit/>
          </a:bodyPr>
          <a:lstStyle/>
          <a:p>
            <a:pPr indent="228600" algn="r"/>
            <a:r>
              <a:rPr lang="ru-RU" sz="1400" dirty="0">
                <a:solidFill>
                  <a:srgbClr val="111111"/>
                </a:solidFill>
                <a:latin typeface="Times New Roman" panose="02020603050405020304" pitchFamily="18" charset="0"/>
                <a:cs typeface="Times New Roman" panose="02020603050405020304" pitchFamily="18" charset="0"/>
              </a:rPr>
              <a:t> </a:t>
            </a:r>
            <a:r>
              <a:rPr lang="ru-RU" sz="2000" dirty="0">
                <a:solidFill>
                  <a:srgbClr val="111111"/>
                </a:solidFill>
                <a:latin typeface="Times New Roman" panose="02020603050405020304" pitchFamily="18" charset="0"/>
                <a:cs typeface="Times New Roman" panose="02020603050405020304" pitchFamily="18" charset="0"/>
              </a:rPr>
              <a:t>Слова песни Георгия Струве на слова И. Исаковой «Я хочу увидеть музыку»</a:t>
            </a:r>
            <a:endParaRPr lang="ru-RU" sz="2400" dirty="0">
              <a:solidFill>
                <a:srgbClr val="111111"/>
              </a:solidFill>
              <a:latin typeface="Times New Roman" panose="02020603050405020304" pitchFamily="18" charset="0"/>
              <a:cs typeface="Times New Roman" panose="02020603050405020304" pitchFamily="18" charset="0"/>
            </a:endParaRPr>
          </a:p>
          <a:p>
            <a:pPr indent="228600" algn="r"/>
            <a:endParaRPr lang="ru-RU" sz="2400" dirty="0">
              <a:solidFill>
                <a:srgbClr val="111111"/>
              </a:solidFill>
              <a:latin typeface="Times New Roman" panose="02020603050405020304" pitchFamily="18" charset="0"/>
              <a:cs typeface="Times New Roman" panose="02020603050405020304" pitchFamily="18" charset="0"/>
            </a:endParaRPr>
          </a:p>
          <a:p>
            <a:pPr indent="228600" algn="r"/>
            <a:r>
              <a:rPr lang="ru-RU" sz="2400" dirty="0">
                <a:solidFill>
                  <a:srgbClr val="111111"/>
                </a:solidFill>
                <a:latin typeface="Times New Roman" panose="02020603050405020304" pitchFamily="18" charset="0"/>
                <a:cs typeface="Times New Roman" panose="02020603050405020304" pitchFamily="18" charset="0"/>
              </a:rPr>
              <a:t>Я хочу увидеть музыку,</a:t>
            </a:r>
            <a:endParaRPr lang="ru-RU" sz="1400" dirty="0">
              <a:solidFill>
                <a:srgbClr val="000000"/>
              </a:solidFill>
              <a:latin typeface="Times New Roman" panose="02020603050405020304" pitchFamily="18" charset="0"/>
              <a:cs typeface="Times New Roman" panose="02020603050405020304" pitchFamily="18" charset="0"/>
            </a:endParaRPr>
          </a:p>
          <a:p>
            <a:pPr indent="228600" algn="r"/>
            <a:r>
              <a:rPr lang="ru-RU" sz="2400" dirty="0">
                <a:solidFill>
                  <a:srgbClr val="111111"/>
                </a:solidFill>
                <a:latin typeface="Times New Roman" panose="02020603050405020304" pitchFamily="18" charset="0"/>
                <a:cs typeface="Times New Roman" panose="02020603050405020304" pitchFamily="18" charset="0"/>
              </a:rPr>
              <a:t>Я хочу услышать музыку.</a:t>
            </a:r>
            <a:endParaRPr lang="ru-RU" sz="1400" dirty="0">
              <a:solidFill>
                <a:srgbClr val="000000"/>
              </a:solidFill>
              <a:latin typeface="Times New Roman" panose="02020603050405020304" pitchFamily="18" charset="0"/>
              <a:cs typeface="Times New Roman" panose="02020603050405020304" pitchFamily="18" charset="0"/>
            </a:endParaRPr>
          </a:p>
          <a:p>
            <a:pPr indent="228600" algn="r"/>
            <a:r>
              <a:rPr lang="ru-RU" sz="2400" dirty="0">
                <a:solidFill>
                  <a:srgbClr val="111111"/>
                </a:solidFill>
                <a:latin typeface="Times New Roman" panose="02020603050405020304" pitchFamily="18" charset="0"/>
                <a:cs typeface="Times New Roman" panose="02020603050405020304" pitchFamily="18" charset="0"/>
              </a:rPr>
              <a:t>Что такое это музыка?</a:t>
            </a:r>
            <a:endParaRPr lang="ru-RU" sz="1400" dirty="0">
              <a:solidFill>
                <a:srgbClr val="000000"/>
              </a:solidFill>
              <a:latin typeface="Times New Roman" panose="02020603050405020304" pitchFamily="18" charset="0"/>
              <a:cs typeface="Times New Roman" panose="02020603050405020304" pitchFamily="18" charset="0"/>
            </a:endParaRPr>
          </a:p>
          <a:p>
            <a:pPr indent="228600" algn="r"/>
            <a:r>
              <a:rPr lang="ru-RU" sz="2400" dirty="0">
                <a:solidFill>
                  <a:srgbClr val="111111"/>
                </a:solidFill>
                <a:latin typeface="Times New Roman" panose="02020603050405020304" pitchFamily="18" charset="0"/>
                <a:cs typeface="Times New Roman" panose="02020603050405020304" pitchFamily="18" charset="0"/>
              </a:rPr>
              <a:t>Расскажите мне скорей!</a:t>
            </a:r>
            <a:endParaRPr lang="ru-RU" sz="1400" dirty="0">
              <a:solidFill>
                <a:srgbClr val="000000"/>
              </a:solidFill>
              <a:latin typeface="Times New Roman" panose="02020603050405020304" pitchFamily="18" charset="0"/>
              <a:cs typeface="Times New Roman" panose="02020603050405020304" pitchFamily="18" charset="0"/>
            </a:endParaRPr>
          </a:p>
          <a:p>
            <a:pPr indent="228600" algn="r"/>
            <a:r>
              <a:rPr lang="ru-RU" sz="2400" dirty="0">
                <a:solidFill>
                  <a:srgbClr val="111111"/>
                </a:solidFill>
                <a:latin typeface="Times New Roman" panose="02020603050405020304" pitchFamily="18" charset="0"/>
                <a:cs typeface="Times New Roman" panose="02020603050405020304" pitchFamily="18" charset="0"/>
              </a:rPr>
              <a:t>Птичьи трели — это музыка,</a:t>
            </a:r>
            <a:endParaRPr lang="ru-RU" sz="1400" dirty="0">
              <a:solidFill>
                <a:srgbClr val="000000"/>
              </a:solidFill>
              <a:latin typeface="Times New Roman" panose="02020603050405020304" pitchFamily="18" charset="0"/>
              <a:cs typeface="Times New Roman" panose="02020603050405020304" pitchFamily="18" charset="0"/>
            </a:endParaRPr>
          </a:p>
          <a:p>
            <a:pPr indent="228600" algn="r"/>
            <a:r>
              <a:rPr lang="ru-RU" sz="2400" dirty="0">
                <a:solidFill>
                  <a:srgbClr val="111111"/>
                </a:solidFill>
                <a:latin typeface="Times New Roman" panose="02020603050405020304" pitchFamily="18" charset="0"/>
                <a:cs typeface="Times New Roman" panose="02020603050405020304" pitchFamily="18" charset="0"/>
              </a:rPr>
              <a:t>И капели — это музыка,</a:t>
            </a:r>
            <a:endParaRPr lang="ru-RU" sz="1400" dirty="0">
              <a:solidFill>
                <a:srgbClr val="000000"/>
              </a:solidFill>
              <a:latin typeface="Times New Roman" panose="02020603050405020304" pitchFamily="18" charset="0"/>
              <a:cs typeface="Times New Roman" panose="02020603050405020304" pitchFamily="18" charset="0"/>
            </a:endParaRPr>
          </a:p>
          <a:p>
            <a:pPr indent="228600" algn="r"/>
            <a:r>
              <a:rPr lang="ru-RU" sz="2400" dirty="0">
                <a:solidFill>
                  <a:srgbClr val="111111"/>
                </a:solidFill>
                <a:latin typeface="Times New Roman" panose="02020603050405020304" pitchFamily="18" charset="0"/>
                <a:cs typeface="Times New Roman" panose="02020603050405020304" pitchFamily="18" charset="0"/>
              </a:rPr>
              <a:t>Есть особенная музыка</a:t>
            </a:r>
            <a:endParaRPr lang="ru-RU" sz="1400" dirty="0">
              <a:solidFill>
                <a:srgbClr val="000000"/>
              </a:solidFill>
              <a:latin typeface="Times New Roman" panose="02020603050405020304" pitchFamily="18" charset="0"/>
              <a:cs typeface="Times New Roman" panose="02020603050405020304" pitchFamily="18" charset="0"/>
            </a:endParaRPr>
          </a:p>
          <a:p>
            <a:pPr indent="228600" algn="r"/>
            <a:r>
              <a:rPr lang="ru-RU" sz="2400" dirty="0">
                <a:solidFill>
                  <a:srgbClr val="111111"/>
                </a:solidFill>
                <a:latin typeface="Times New Roman" panose="02020603050405020304" pitchFamily="18" charset="0"/>
                <a:cs typeface="Times New Roman" panose="02020603050405020304" pitchFamily="18" charset="0"/>
              </a:rPr>
              <a:t>В тихом шелесте ветвей…</a:t>
            </a:r>
          </a:p>
        </p:txBody>
      </p:sp>
    </p:spTree>
  </p:cSld>
  <p:clrMapOvr>
    <a:masterClrMapping/>
  </p:clrMapOvr>
  <mc:AlternateContent xmlns:mc="http://schemas.openxmlformats.org/markup-compatibility/2006">
    <mc:Choice xmlns:p14="http://schemas.microsoft.com/office/powerpoint/2010/main" Requires="p14">
      <p:transition spd="slow" p14:dur="1750">
        <p:comb/>
      </p:transition>
    </mc:Choice>
    <mc:Fallback>
      <p:transition spd="slow">
        <p:comb/>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250"/>
                                  </p:stCondLst>
                                  <p:childTnLst>
                                    <p:set>
                                      <p:cBhvr>
                                        <p:cTn id="6" dur="1" fill="hold">
                                          <p:stCondLst>
                                            <p:cond delay="0"/>
                                          </p:stCondLst>
                                        </p:cTn>
                                        <p:tgtEl>
                                          <p:spTgt spid="6"/>
                                        </p:tgtEl>
                                        <p:attrNameLst>
                                          <p:attrName>style.visibility</p:attrName>
                                        </p:attrNameLst>
                                      </p:cBhvr>
                                      <p:to>
                                        <p:strVal val="visible"/>
                                      </p:to>
                                    </p:set>
                                    <p:animEffect transition="in" filter="wheel(1)">
                                      <p:cBhvr>
                                        <p:cTn id="7" dur="225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3" cstate="print"/>
          <a:stretch>
            <a:fillRect/>
          </a:stretch>
        </p:blipFill>
        <p:spPr>
          <a:xfrm>
            <a:off x="0" y="0"/>
            <a:ext cx="12192000" cy="6852278"/>
          </a:xfrm>
          <a:prstGeom prst="rect">
            <a:avLst/>
          </a:prstGeom>
        </p:spPr>
      </p:pic>
      <p:sp>
        <p:nvSpPr>
          <p:cNvPr id="3" name="object 3"/>
          <p:cNvSpPr txBox="1">
            <a:spLocks noGrp="1"/>
          </p:cNvSpPr>
          <p:nvPr>
            <p:ph type="title"/>
          </p:nvPr>
        </p:nvSpPr>
        <p:spPr>
          <a:xfrm>
            <a:off x="383235" y="530097"/>
            <a:ext cx="11456035" cy="705962"/>
          </a:xfrm>
          <a:prstGeom prst="rect">
            <a:avLst/>
          </a:prstGeom>
        </p:spPr>
        <p:txBody>
          <a:bodyPr vert="horz" wrap="square" lIns="0" tIns="89535" rIns="0" bIns="0" rtlCol="0">
            <a:spAutoFit/>
          </a:bodyPr>
          <a:lstStyle/>
          <a:p>
            <a:pPr marL="1483360" marR="5080" indent="-1471295" algn="ctr">
              <a:lnSpc>
                <a:spcPts val="4750"/>
              </a:lnSpc>
              <a:spcBef>
                <a:spcPts val="705"/>
              </a:spcBef>
            </a:pPr>
            <a:r>
              <a:rPr lang="ru-RU" spc="-5" dirty="0"/>
              <a:t>Арт-терапия «Рисуем музыку»</a:t>
            </a:r>
            <a:endParaRPr spc="-5" dirty="0"/>
          </a:p>
        </p:txBody>
      </p:sp>
      <p:sp>
        <p:nvSpPr>
          <p:cNvPr id="4" name="object 4"/>
          <p:cNvSpPr txBox="1"/>
          <p:nvPr/>
        </p:nvSpPr>
        <p:spPr>
          <a:xfrm>
            <a:off x="372567" y="1888363"/>
            <a:ext cx="11471910" cy="517449"/>
          </a:xfrm>
          <a:prstGeom prst="rect">
            <a:avLst/>
          </a:prstGeom>
        </p:spPr>
        <p:txBody>
          <a:bodyPr vert="horz" wrap="square" lIns="0" tIns="67945" rIns="0" bIns="0" rtlCol="0">
            <a:spAutoFit/>
          </a:bodyPr>
          <a:lstStyle/>
          <a:p>
            <a:pPr marL="12700" marR="5080" algn="just">
              <a:lnSpc>
                <a:spcPts val="3460"/>
              </a:lnSpc>
              <a:spcBef>
                <a:spcPts val="535"/>
              </a:spcBef>
            </a:pPr>
            <a:endParaRPr sz="3200" dirty="0">
              <a:latin typeface="Times New Roman"/>
              <a:cs typeface="Times New Roman"/>
            </a:endParaRPr>
          </a:p>
        </p:txBody>
      </p:sp>
      <p:sp>
        <p:nvSpPr>
          <p:cNvPr id="5" name="TextBox 4"/>
          <p:cNvSpPr txBox="1"/>
          <p:nvPr/>
        </p:nvSpPr>
        <p:spPr>
          <a:xfrm>
            <a:off x="3200400" y="1524000"/>
            <a:ext cx="8915400" cy="307777"/>
          </a:xfrm>
          <a:prstGeom prst="rect">
            <a:avLst/>
          </a:prstGeom>
          <a:noFill/>
        </p:spPr>
        <p:txBody>
          <a:bodyPr wrap="square" rtlCol="0">
            <a:spAutoFit/>
          </a:bodyPr>
          <a:lstStyle/>
          <a:p>
            <a:pPr indent="228600" algn="r"/>
            <a:r>
              <a:rPr lang="ru-RU" sz="1400" dirty="0">
                <a:solidFill>
                  <a:srgbClr val="111111"/>
                </a:solidFill>
                <a:latin typeface="Times New Roman" panose="02020603050405020304" pitchFamily="18" charset="0"/>
                <a:cs typeface="Times New Roman" panose="02020603050405020304" pitchFamily="18" charset="0"/>
              </a:rPr>
              <a:t> </a:t>
            </a:r>
            <a:endParaRPr lang="ru-RU" sz="2400" dirty="0">
              <a:solidFill>
                <a:srgbClr val="111111"/>
              </a:solidFill>
              <a:latin typeface="Times New Roman" panose="02020603050405020304" pitchFamily="18" charset="0"/>
              <a:cs typeface="Times New Roman" panose="02020603050405020304" pitchFamily="18" charset="0"/>
            </a:endParaRPr>
          </a:p>
        </p:txBody>
      </p:sp>
      <p:pic>
        <p:nvPicPr>
          <p:cNvPr id="6" name="Picture 4"/>
          <p:cNvPicPr/>
          <p:nvPr/>
        </p:nvPicPr>
        <p:blipFill rotWithShape="1">
          <a:blip r:embed="rId4" cstate="print">
            <a:extLst>
              <a:ext uri="{28A0092B-C50C-407E-A947-70E740481C1C}">
                <a14:useLocalDpi xmlns:a14="http://schemas.microsoft.com/office/drawing/2010/main" val="0"/>
              </a:ext>
            </a:extLst>
          </a:blip>
          <a:srcRect l="8540" r="4983" b="13679"/>
          <a:stretch/>
        </p:blipFill>
        <p:spPr bwMode="auto">
          <a:xfrm>
            <a:off x="169458" y="1372637"/>
            <a:ext cx="4030345" cy="3796348"/>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5"/>
          <p:cNvPicPr/>
          <p:nvPr/>
        </p:nvPicPr>
        <p:blipFill rotWithShape="1">
          <a:blip r:embed="rId5" cstate="print">
            <a:extLst>
              <a:ext uri="{28A0092B-C50C-407E-A947-70E740481C1C}">
                <a14:useLocalDpi xmlns:a14="http://schemas.microsoft.com/office/drawing/2010/main" val="0"/>
              </a:ext>
            </a:extLst>
          </a:blip>
          <a:srcRect l="27701" r="14514"/>
          <a:stretch/>
        </p:blipFill>
        <p:spPr bwMode="auto">
          <a:xfrm rot="5400000">
            <a:off x="4022365" y="1650537"/>
            <a:ext cx="4087782" cy="342900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8"/>
          <p:cNvPicPr/>
          <p:nvPr/>
        </p:nvPicPr>
        <p:blipFill rotWithShape="1">
          <a:blip r:embed="rId6" cstate="print">
            <a:extLst>
              <a:ext uri="{28A0092B-C50C-407E-A947-70E740481C1C}">
                <a14:useLocalDpi xmlns:a14="http://schemas.microsoft.com/office/drawing/2010/main" val="0"/>
              </a:ext>
            </a:extLst>
          </a:blip>
          <a:srcRect l="4547" r="7080"/>
          <a:stretch/>
        </p:blipFill>
        <p:spPr bwMode="auto">
          <a:xfrm rot="10800000">
            <a:off x="8084661" y="1533918"/>
            <a:ext cx="3933577" cy="320063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Прямоугольник 9">
            <a:extLst>
              <a:ext uri="{FF2B5EF4-FFF2-40B4-BE49-F238E27FC236}">
                <a16:creationId xmlns:a16="http://schemas.microsoft.com/office/drawing/2014/main" xmlns="" id="{7A040F23-9EC4-4BD5-9B9C-BCC2820FAB5A}"/>
              </a:ext>
            </a:extLst>
          </p:cNvPr>
          <p:cNvSpPr/>
          <p:nvPr/>
        </p:nvSpPr>
        <p:spPr>
          <a:xfrm>
            <a:off x="156206" y="5530474"/>
            <a:ext cx="11797363" cy="1200329"/>
          </a:xfrm>
          <a:prstGeom prst="rect">
            <a:avLst/>
          </a:prstGeom>
        </p:spPr>
        <p:txBody>
          <a:bodyPr wrap="square">
            <a:spAutoFit/>
          </a:bodyPr>
          <a:lstStyle/>
          <a:p>
            <a:r>
              <a:rPr lang="ru-RU" sz="2400" dirty="0">
                <a:latin typeface="Times New Roman" panose="02020603050405020304" pitchFamily="18" charset="0"/>
                <a:cs typeface="Times New Roman" panose="02020603050405020304" pitchFamily="18" charset="0"/>
              </a:rPr>
              <a:t>Каждый рисунок музыки ребенка уникален. Каждая новая работа – это не просто виденье ребенком музыки, это естественный способ рассказать о себе, своих чувствах и мыслях в текущий момент времени, здесь и сейчас. </a:t>
            </a:r>
          </a:p>
        </p:txBody>
      </p:sp>
    </p:spTree>
    <p:extLst>
      <p:ext uri="{BB962C8B-B14F-4D97-AF65-F5344CB8AC3E}">
        <p14:creationId xmlns:p14="http://schemas.microsoft.com/office/powerpoint/2010/main" val="3153520102"/>
      </p:ext>
    </p:extLst>
  </p:cSld>
  <p:clrMapOvr>
    <a:masterClrMapping/>
  </p:clrMapOvr>
  <mc:AlternateContent xmlns:mc="http://schemas.openxmlformats.org/markup-compatibility/2006">
    <mc:Choice xmlns:p14="http://schemas.microsoft.com/office/powerpoint/2010/main" Requires="p14">
      <p:transition spd="slow" p14:dur="1750">
        <p:comb/>
      </p:transition>
    </mc:Choice>
    <mc:Fallback>
      <p:transition spd="slow">
        <p:comb/>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25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1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25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10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25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3" cstate="print"/>
          <a:stretch>
            <a:fillRect/>
          </a:stretch>
        </p:blipFill>
        <p:spPr>
          <a:xfrm>
            <a:off x="0" y="0"/>
            <a:ext cx="12192000" cy="6852278"/>
          </a:xfrm>
          <a:prstGeom prst="rect">
            <a:avLst/>
          </a:prstGeom>
        </p:spPr>
      </p:pic>
      <p:sp>
        <p:nvSpPr>
          <p:cNvPr id="3" name="object 3"/>
          <p:cNvSpPr txBox="1">
            <a:spLocks noGrp="1"/>
          </p:cNvSpPr>
          <p:nvPr>
            <p:ph type="title"/>
          </p:nvPr>
        </p:nvSpPr>
        <p:spPr>
          <a:xfrm>
            <a:off x="659765" y="181255"/>
            <a:ext cx="11456035" cy="705962"/>
          </a:xfrm>
          <a:prstGeom prst="rect">
            <a:avLst/>
          </a:prstGeom>
        </p:spPr>
        <p:txBody>
          <a:bodyPr vert="horz" wrap="square" lIns="0" tIns="89535" rIns="0" bIns="0" rtlCol="0">
            <a:spAutoFit/>
          </a:bodyPr>
          <a:lstStyle/>
          <a:p>
            <a:pPr marL="1483360" marR="5080" indent="-1471295" algn="ctr">
              <a:lnSpc>
                <a:spcPts val="4750"/>
              </a:lnSpc>
              <a:spcBef>
                <a:spcPts val="705"/>
              </a:spcBef>
            </a:pPr>
            <a:r>
              <a:rPr lang="ru-RU" spc="-5" dirty="0"/>
              <a:t>Арт-терапия «Рисуем музыку»</a:t>
            </a:r>
            <a:endParaRPr spc="-5" dirty="0"/>
          </a:p>
        </p:txBody>
      </p:sp>
      <p:sp>
        <p:nvSpPr>
          <p:cNvPr id="4" name="object 4"/>
          <p:cNvSpPr txBox="1"/>
          <p:nvPr/>
        </p:nvSpPr>
        <p:spPr>
          <a:xfrm>
            <a:off x="372567" y="1888363"/>
            <a:ext cx="11471910" cy="517449"/>
          </a:xfrm>
          <a:prstGeom prst="rect">
            <a:avLst/>
          </a:prstGeom>
        </p:spPr>
        <p:txBody>
          <a:bodyPr vert="horz" wrap="square" lIns="0" tIns="67945" rIns="0" bIns="0" rtlCol="0">
            <a:spAutoFit/>
          </a:bodyPr>
          <a:lstStyle/>
          <a:p>
            <a:pPr marL="12700" marR="5080" algn="just">
              <a:lnSpc>
                <a:spcPts val="3460"/>
              </a:lnSpc>
              <a:spcBef>
                <a:spcPts val="535"/>
              </a:spcBef>
            </a:pPr>
            <a:endParaRPr sz="3200" dirty="0">
              <a:latin typeface="Times New Roman"/>
              <a:cs typeface="Times New Roman"/>
            </a:endParaRPr>
          </a:p>
        </p:txBody>
      </p:sp>
      <p:sp>
        <p:nvSpPr>
          <p:cNvPr id="5" name="TextBox 4"/>
          <p:cNvSpPr txBox="1"/>
          <p:nvPr/>
        </p:nvSpPr>
        <p:spPr>
          <a:xfrm>
            <a:off x="3200400" y="1524000"/>
            <a:ext cx="8915400" cy="307777"/>
          </a:xfrm>
          <a:prstGeom prst="rect">
            <a:avLst/>
          </a:prstGeom>
          <a:noFill/>
        </p:spPr>
        <p:txBody>
          <a:bodyPr wrap="square" rtlCol="0">
            <a:spAutoFit/>
          </a:bodyPr>
          <a:lstStyle/>
          <a:p>
            <a:pPr indent="228600" algn="r"/>
            <a:r>
              <a:rPr lang="ru-RU" sz="1400" dirty="0">
                <a:solidFill>
                  <a:srgbClr val="111111"/>
                </a:solidFill>
                <a:latin typeface="Times New Roman" panose="02020603050405020304" pitchFamily="18" charset="0"/>
                <a:cs typeface="Times New Roman" panose="02020603050405020304" pitchFamily="18" charset="0"/>
              </a:rPr>
              <a:t> </a:t>
            </a:r>
            <a:endParaRPr lang="ru-RU" sz="2400" dirty="0">
              <a:solidFill>
                <a:srgbClr val="111111"/>
              </a:solidFill>
              <a:latin typeface="Times New Roman" panose="02020603050405020304" pitchFamily="18" charset="0"/>
              <a:cs typeface="Times New Roman" panose="02020603050405020304" pitchFamily="18" charset="0"/>
            </a:endParaRPr>
          </a:p>
        </p:txBody>
      </p:sp>
      <p:pic>
        <p:nvPicPr>
          <p:cNvPr id="6" name="Picture 2"/>
          <p:cNvPicPr/>
          <p:nvPr/>
        </p:nvPicPr>
        <p:blipFill rotWithShape="1">
          <a:blip r:embed="rId4" cstate="print">
            <a:extLst>
              <a:ext uri="{28A0092B-C50C-407E-A947-70E740481C1C}">
                <a14:useLocalDpi xmlns:a14="http://schemas.microsoft.com/office/drawing/2010/main" val="0"/>
              </a:ext>
            </a:extLst>
          </a:blip>
          <a:srcRect l="6996" t="9499" r="15252" b="16326"/>
          <a:stretch/>
        </p:blipFill>
        <p:spPr bwMode="auto">
          <a:xfrm>
            <a:off x="61487" y="1296236"/>
            <a:ext cx="4557077" cy="3213418"/>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3"/>
          <p:cNvPicPr/>
          <p:nvPr/>
        </p:nvPicPr>
        <p:blipFill rotWithShape="1">
          <a:blip r:embed="rId5" cstate="print">
            <a:extLst>
              <a:ext uri="{28A0092B-C50C-407E-A947-70E740481C1C}">
                <a14:useLocalDpi xmlns:a14="http://schemas.microsoft.com/office/drawing/2010/main" val="0"/>
              </a:ext>
            </a:extLst>
          </a:blip>
          <a:srcRect b="6140"/>
          <a:stretch/>
        </p:blipFill>
        <p:spPr bwMode="auto">
          <a:xfrm>
            <a:off x="7559269" y="1264645"/>
            <a:ext cx="4458970" cy="327660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7"/>
          <p:cNvPicPr/>
          <p:nvPr/>
        </p:nvPicPr>
        <p:blipFill rotWithShape="1">
          <a:blip r:embed="rId6" cstate="print">
            <a:extLst>
              <a:ext uri="{28A0092B-C50C-407E-A947-70E740481C1C}">
                <a14:useLocalDpi xmlns:a14="http://schemas.microsoft.com/office/drawing/2010/main" val="0"/>
              </a:ext>
            </a:extLst>
          </a:blip>
          <a:srcRect r="17734"/>
          <a:stretch/>
        </p:blipFill>
        <p:spPr bwMode="auto">
          <a:xfrm rot="10800000">
            <a:off x="3733800" y="3353845"/>
            <a:ext cx="4188054" cy="3129656"/>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53015199"/>
      </p:ext>
    </p:extLst>
  </p:cSld>
  <p:clrMapOvr>
    <a:masterClrMapping/>
  </p:clrMapOvr>
  <mc:AlternateContent xmlns:mc="http://schemas.openxmlformats.org/markup-compatibility/2006">
    <mc:Choice xmlns:p14="http://schemas.microsoft.com/office/powerpoint/2010/main" Requires="p14">
      <p:transition spd="slow" p14:dur="1750">
        <p:comb/>
      </p:transition>
    </mc:Choice>
    <mc:Fallback>
      <p:transition spd="slow">
        <p:comb/>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nodeType="clickEffect">
                                  <p:stCondLst>
                                    <p:cond delay="500"/>
                                  </p:stCondLst>
                                  <p:childTnLst>
                                    <p:animRot by="120000">
                                      <p:cBhvr>
                                        <p:cTn id="6" dur="150" fill="hold">
                                          <p:stCondLst>
                                            <p:cond delay="0"/>
                                          </p:stCondLst>
                                        </p:cTn>
                                        <p:tgtEl>
                                          <p:spTgt spid="6"/>
                                        </p:tgtEl>
                                        <p:attrNameLst>
                                          <p:attrName>r</p:attrName>
                                        </p:attrNameLst>
                                      </p:cBhvr>
                                    </p:animRot>
                                    <p:animRot by="-240000">
                                      <p:cBhvr>
                                        <p:cTn id="7" dur="300" fill="hold">
                                          <p:stCondLst>
                                            <p:cond delay="300"/>
                                          </p:stCondLst>
                                        </p:cTn>
                                        <p:tgtEl>
                                          <p:spTgt spid="6"/>
                                        </p:tgtEl>
                                        <p:attrNameLst>
                                          <p:attrName>r</p:attrName>
                                        </p:attrNameLst>
                                      </p:cBhvr>
                                    </p:animRot>
                                    <p:animRot by="240000">
                                      <p:cBhvr>
                                        <p:cTn id="8" dur="300" fill="hold">
                                          <p:stCondLst>
                                            <p:cond delay="600"/>
                                          </p:stCondLst>
                                        </p:cTn>
                                        <p:tgtEl>
                                          <p:spTgt spid="6"/>
                                        </p:tgtEl>
                                        <p:attrNameLst>
                                          <p:attrName>r</p:attrName>
                                        </p:attrNameLst>
                                      </p:cBhvr>
                                    </p:animRot>
                                    <p:animRot by="-240000">
                                      <p:cBhvr>
                                        <p:cTn id="9" dur="300" fill="hold">
                                          <p:stCondLst>
                                            <p:cond delay="900"/>
                                          </p:stCondLst>
                                        </p:cTn>
                                        <p:tgtEl>
                                          <p:spTgt spid="6"/>
                                        </p:tgtEl>
                                        <p:attrNameLst>
                                          <p:attrName>r</p:attrName>
                                        </p:attrNameLst>
                                      </p:cBhvr>
                                    </p:animRot>
                                    <p:animRot by="120000">
                                      <p:cBhvr>
                                        <p:cTn id="10" dur="300" fill="hold">
                                          <p:stCondLst>
                                            <p:cond delay="1200"/>
                                          </p:stCondLst>
                                        </p:cTn>
                                        <p:tgtEl>
                                          <p:spTgt spid="6"/>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32" presetClass="emph" presetSubtype="0" fill="hold" nodeType="clickEffect">
                                  <p:stCondLst>
                                    <p:cond delay="500"/>
                                  </p:stCondLst>
                                  <p:childTnLst>
                                    <p:animRot by="120000">
                                      <p:cBhvr>
                                        <p:cTn id="14" dur="150" fill="hold">
                                          <p:stCondLst>
                                            <p:cond delay="0"/>
                                          </p:stCondLst>
                                        </p:cTn>
                                        <p:tgtEl>
                                          <p:spTgt spid="8"/>
                                        </p:tgtEl>
                                        <p:attrNameLst>
                                          <p:attrName>r</p:attrName>
                                        </p:attrNameLst>
                                      </p:cBhvr>
                                    </p:animRot>
                                    <p:animRot by="-240000">
                                      <p:cBhvr>
                                        <p:cTn id="15" dur="300" fill="hold">
                                          <p:stCondLst>
                                            <p:cond delay="300"/>
                                          </p:stCondLst>
                                        </p:cTn>
                                        <p:tgtEl>
                                          <p:spTgt spid="8"/>
                                        </p:tgtEl>
                                        <p:attrNameLst>
                                          <p:attrName>r</p:attrName>
                                        </p:attrNameLst>
                                      </p:cBhvr>
                                    </p:animRot>
                                    <p:animRot by="240000">
                                      <p:cBhvr>
                                        <p:cTn id="16" dur="300" fill="hold">
                                          <p:stCondLst>
                                            <p:cond delay="600"/>
                                          </p:stCondLst>
                                        </p:cTn>
                                        <p:tgtEl>
                                          <p:spTgt spid="8"/>
                                        </p:tgtEl>
                                        <p:attrNameLst>
                                          <p:attrName>r</p:attrName>
                                        </p:attrNameLst>
                                      </p:cBhvr>
                                    </p:animRot>
                                    <p:animRot by="-240000">
                                      <p:cBhvr>
                                        <p:cTn id="17" dur="300" fill="hold">
                                          <p:stCondLst>
                                            <p:cond delay="900"/>
                                          </p:stCondLst>
                                        </p:cTn>
                                        <p:tgtEl>
                                          <p:spTgt spid="8"/>
                                        </p:tgtEl>
                                        <p:attrNameLst>
                                          <p:attrName>r</p:attrName>
                                        </p:attrNameLst>
                                      </p:cBhvr>
                                    </p:animRot>
                                    <p:animRot by="120000">
                                      <p:cBhvr>
                                        <p:cTn id="18" dur="300" fill="hold">
                                          <p:stCondLst>
                                            <p:cond delay="1200"/>
                                          </p:stCondLst>
                                        </p:cTn>
                                        <p:tgtEl>
                                          <p:spTgt spid="8"/>
                                        </p:tgtEl>
                                        <p:attrNameLst>
                                          <p:attrName>r</p:attrName>
                                        </p:attrNameLst>
                                      </p:cBhvr>
                                    </p:animRot>
                                  </p:childTnLst>
                                </p:cTn>
                              </p:par>
                            </p:childTnLst>
                          </p:cTn>
                        </p:par>
                      </p:childTnLst>
                    </p:cTn>
                  </p:par>
                  <p:par>
                    <p:cTn id="19" fill="hold">
                      <p:stCondLst>
                        <p:cond delay="indefinite"/>
                      </p:stCondLst>
                      <p:childTnLst>
                        <p:par>
                          <p:cTn id="20" fill="hold">
                            <p:stCondLst>
                              <p:cond delay="0"/>
                            </p:stCondLst>
                            <p:childTnLst>
                              <p:par>
                                <p:cTn id="21" presetID="32" presetClass="emph" presetSubtype="0" fill="hold" nodeType="clickEffect">
                                  <p:stCondLst>
                                    <p:cond delay="500"/>
                                  </p:stCondLst>
                                  <p:childTnLst>
                                    <p:animRot by="120000">
                                      <p:cBhvr>
                                        <p:cTn id="22" dur="150" fill="hold">
                                          <p:stCondLst>
                                            <p:cond delay="0"/>
                                          </p:stCondLst>
                                        </p:cTn>
                                        <p:tgtEl>
                                          <p:spTgt spid="7"/>
                                        </p:tgtEl>
                                        <p:attrNameLst>
                                          <p:attrName>r</p:attrName>
                                        </p:attrNameLst>
                                      </p:cBhvr>
                                    </p:animRot>
                                    <p:animRot by="-240000">
                                      <p:cBhvr>
                                        <p:cTn id="23" dur="300" fill="hold">
                                          <p:stCondLst>
                                            <p:cond delay="300"/>
                                          </p:stCondLst>
                                        </p:cTn>
                                        <p:tgtEl>
                                          <p:spTgt spid="7"/>
                                        </p:tgtEl>
                                        <p:attrNameLst>
                                          <p:attrName>r</p:attrName>
                                        </p:attrNameLst>
                                      </p:cBhvr>
                                    </p:animRot>
                                    <p:animRot by="240000">
                                      <p:cBhvr>
                                        <p:cTn id="24" dur="300" fill="hold">
                                          <p:stCondLst>
                                            <p:cond delay="600"/>
                                          </p:stCondLst>
                                        </p:cTn>
                                        <p:tgtEl>
                                          <p:spTgt spid="7"/>
                                        </p:tgtEl>
                                        <p:attrNameLst>
                                          <p:attrName>r</p:attrName>
                                        </p:attrNameLst>
                                      </p:cBhvr>
                                    </p:animRot>
                                    <p:animRot by="-240000">
                                      <p:cBhvr>
                                        <p:cTn id="25" dur="300" fill="hold">
                                          <p:stCondLst>
                                            <p:cond delay="900"/>
                                          </p:stCondLst>
                                        </p:cTn>
                                        <p:tgtEl>
                                          <p:spTgt spid="7"/>
                                        </p:tgtEl>
                                        <p:attrNameLst>
                                          <p:attrName>r</p:attrName>
                                        </p:attrNameLst>
                                      </p:cBhvr>
                                    </p:animRot>
                                    <p:animRot by="120000">
                                      <p:cBhvr>
                                        <p:cTn id="26" dur="300" fill="hold">
                                          <p:stCondLst>
                                            <p:cond delay="1200"/>
                                          </p:stCondLst>
                                        </p:cTn>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514600" y="838200"/>
            <a:ext cx="9144000" cy="697230"/>
          </a:xfrm>
          <a:prstGeom prst="rect">
            <a:avLst/>
          </a:prstGeom>
        </p:spPr>
        <p:txBody>
          <a:bodyPr vert="horz" wrap="square" lIns="0" tIns="13335" rIns="0" bIns="0" rtlCol="0">
            <a:spAutoFit/>
          </a:bodyPr>
          <a:lstStyle/>
          <a:p>
            <a:pPr marL="12700">
              <a:lnSpc>
                <a:spcPct val="100000"/>
              </a:lnSpc>
              <a:spcBef>
                <a:spcPts val="105"/>
              </a:spcBef>
            </a:pPr>
            <a:r>
              <a:rPr lang="ru-RU" spc="-25" dirty="0" smtClean="0"/>
              <a:t>А теперь давайте пофантазируем….</a:t>
            </a:r>
            <a:endParaRPr spc="-40" dirty="0"/>
          </a:p>
        </p:txBody>
      </p:sp>
      <p:pic>
        <p:nvPicPr>
          <p:cNvPr id="3" name="object 3"/>
          <p:cNvPicPr/>
          <p:nvPr/>
        </p:nvPicPr>
        <p:blipFill>
          <a:blip r:embed="rId4" cstate="print"/>
          <a:stretch>
            <a:fillRect/>
          </a:stretch>
        </p:blipFill>
        <p:spPr>
          <a:xfrm>
            <a:off x="0" y="0"/>
            <a:ext cx="1706006" cy="6857997"/>
          </a:xfrm>
          <a:prstGeom prst="rect">
            <a:avLst/>
          </a:prstGeom>
        </p:spPr>
      </p:pic>
      <p:pic>
        <p:nvPicPr>
          <p:cNvPr id="4" name="object 4"/>
          <p:cNvPicPr/>
          <p:nvPr/>
        </p:nvPicPr>
        <p:blipFill>
          <a:blip r:embed="rId5" cstate="print"/>
          <a:stretch>
            <a:fillRect/>
          </a:stretch>
        </p:blipFill>
        <p:spPr>
          <a:xfrm>
            <a:off x="4038600" y="1752600"/>
            <a:ext cx="4974717" cy="4911762"/>
          </a:xfrm>
          <a:prstGeom prst="rect">
            <a:avLst/>
          </a:prstGeom>
        </p:spPr>
      </p:pic>
      <p:pic>
        <p:nvPicPr>
          <p:cNvPr id="5" name="Шедевры Инструментальной Музыки - R.Clayderman Woman In Love">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957903" y="2286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750">
        <p:comb/>
      </p:transition>
    </mc:Choice>
    <mc:Fallback>
      <p:transition spd="slow">
        <p:comb/>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50099"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ject 3"/>
          <p:cNvPicPr/>
          <p:nvPr/>
        </p:nvPicPr>
        <p:blipFill>
          <a:blip r:embed="rId3" cstate="print"/>
          <a:stretch>
            <a:fillRect/>
          </a:stretch>
        </p:blipFill>
        <p:spPr>
          <a:xfrm>
            <a:off x="304800" y="480571"/>
            <a:ext cx="8943086" cy="6672322"/>
          </a:xfrm>
          <a:prstGeom prst="rect">
            <a:avLst/>
          </a:prstGeom>
        </p:spPr>
      </p:pic>
      <p:sp>
        <p:nvSpPr>
          <p:cNvPr id="2" name="object 2"/>
          <p:cNvSpPr txBox="1"/>
          <p:nvPr/>
        </p:nvSpPr>
        <p:spPr>
          <a:xfrm>
            <a:off x="5116195" y="185674"/>
            <a:ext cx="6159500" cy="2855595"/>
          </a:xfrm>
          <a:prstGeom prst="rect">
            <a:avLst/>
          </a:prstGeom>
        </p:spPr>
        <p:txBody>
          <a:bodyPr vert="horz" wrap="square" lIns="0" tIns="57150" rIns="0" bIns="0" rtlCol="0">
            <a:spAutoFit/>
          </a:bodyPr>
          <a:lstStyle/>
          <a:p>
            <a:pPr marL="730250" marR="5080" indent="-718185" algn="r">
              <a:lnSpc>
                <a:spcPct val="90000"/>
              </a:lnSpc>
              <a:spcBef>
                <a:spcPts val="450"/>
              </a:spcBef>
            </a:pPr>
            <a:r>
              <a:rPr sz="2900" spc="-10" dirty="0">
                <a:solidFill>
                  <a:srgbClr val="1F3863"/>
                </a:solidFill>
                <a:latin typeface="Times New Roman"/>
                <a:cs typeface="Times New Roman"/>
              </a:rPr>
              <a:t>«Это</a:t>
            </a:r>
            <a:r>
              <a:rPr sz="2900" spc="-35" dirty="0">
                <a:solidFill>
                  <a:srgbClr val="1F3863"/>
                </a:solidFill>
                <a:latin typeface="Times New Roman"/>
                <a:cs typeface="Times New Roman"/>
              </a:rPr>
              <a:t> </a:t>
            </a:r>
            <a:r>
              <a:rPr sz="2900" spc="-15" dirty="0">
                <a:solidFill>
                  <a:srgbClr val="1F3863"/>
                </a:solidFill>
                <a:latin typeface="Times New Roman"/>
                <a:cs typeface="Times New Roman"/>
              </a:rPr>
              <a:t>правда!</a:t>
            </a:r>
            <a:r>
              <a:rPr sz="2900" dirty="0">
                <a:solidFill>
                  <a:srgbClr val="1F3863"/>
                </a:solidFill>
                <a:latin typeface="Times New Roman"/>
                <a:cs typeface="Times New Roman"/>
              </a:rPr>
              <a:t> </a:t>
            </a:r>
            <a:r>
              <a:rPr sz="2900" spc="-5" dirty="0">
                <a:solidFill>
                  <a:srgbClr val="1F3863"/>
                </a:solidFill>
                <a:latin typeface="Times New Roman"/>
                <a:cs typeface="Times New Roman"/>
              </a:rPr>
              <a:t>Ну</a:t>
            </a:r>
            <a:r>
              <a:rPr sz="2900" spc="-10" dirty="0">
                <a:solidFill>
                  <a:srgbClr val="1F3863"/>
                </a:solidFill>
                <a:latin typeface="Times New Roman"/>
                <a:cs typeface="Times New Roman"/>
              </a:rPr>
              <a:t> </a:t>
            </a:r>
            <a:r>
              <a:rPr sz="2900" spc="-20" dirty="0">
                <a:solidFill>
                  <a:srgbClr val="1F3863"/>
                </a:solidFill>
                <a:latin typeface="Times New Roman"/>
                <a:cs typeface="Times New Roman"/>
              </a:rPr>
              <a:t>чего</a:t>
            </a:r>
            <a:r>
              <a:rPr sz="2900" dirty="0">
                <a:solidFill>
                  <a:srgbClr val="1F3863"/>
                </a:solidFill>
                <a:latin typeface="Times New Roman"/>
                <a:cs typeface="Times New Roman"/>
              </a:rPr>
              <a:t> </a:t>
            </a:r>
            <a:r>
              <a:rPr sz="2900" spc="-20" dirty="0">
                <a:solidFill>
                  <a:srgbClr val="1F3863"/>
                </a:solidFill>
                <a:latin typeface="Times New Roman"/>
                <a:cs typeface="Times New Roman"/>
              </a:rPr>
              <a:t>же</a:t>
            </a:r>
            <a:r>
              <a:rPr sz="2900" spc="-10" dirty="0">
                <a:solidFill>
                  <a:srgbClr val="1F3863"/>
                </a:solidFill>
                <a:latin typeface="Times New Roman"/>
                <a:cs typeface="Times New Roman"/>
              </a:rPr>
              <a:t> тут </a:t>
            </a:r>
            <a:r>
              <a:rPr sz="2900" spc="-15" dirty="0">
                <a:solidFill>
                  <a:srgbClr val="1F3863"/>
                </a:solidFill>
                <a:latin typeface="Times New Roman"/>
                <a:cs typeface="Times New Roman"/>
              </a:rPr>
              <a:t>скрывать? </a:t>
            </a:r>
            <a:r>
              <a:rPr sz="2900" spc="-710" dirty="0">
                <a:solidFill>
                  <a:srgbClr val="1F3863"/>
                </a:solidFill>
                <a:latin typeface="Times New Roman"/>
                <a:cs typeface="Times New Roman"/>
              </a:rPr>
              <a:t> </a:t>
            </a:r>
            <a:r>
              <a:rPr sz="2900" spc="5" dirty="0">
                <a:solidFill>
                  <a:srgbClr val="1F3863"/>
                </a:solidFill>
                <a:latin typeface="Times New Roman"/>
                <a:cs typeface="Times New Roman"/>
              </a:rPr>
              <a:t>Дети </a:t>
            </a:r>
            <a:r>
              <a:rPr sz="2900" spc="-50" dirty="0">
                <a:solidFill>
                  <a:srgbClr val="1F3863"/>
                </a:solidFill>
                <a:latin typeface="Times New Roman"/>
                <a:cs typeface="Times New Roman"/>
              </a:rPr>
              <a:t>любят, </a:t>
            </a:r>
            <a:r>
              <a:rPr sz="2900" spc="-15" dirty="0">
                <a:solidFill>
                  <a:srgbClr val="1F3863"/>
                </a:solidFill>
                <a:latin typeface="Times New Roman"/>
                <a:cs typeface="Times New Roman"/>
              </a:rPr>
              <a:t>очень </a:t>
            </a:r>
            <a:r>
              <a:rPr sz="2900" spc="-20" dirty="0">
                <a:solidFill>
                  <a:srgbClr val="1F3863"/>
                </a:solidFill>
                <a:latin typeface="Times New Roman"/>
                <a:cs typeface="Times New Roman"/>
              </a:rPr>
              <a:t>любят </a:t>
            </a:r>
            <a:r>
              <a:rPr sz="2900" spc="-15" dirty="0">
                <a:solidFill>
                  <a:srgbClr val="1F3863"/>
                </a:solidFill>
                <a:latin typeface="Times New Roman"/>
                <a:cs typeface="Times New Roman"/>
              </a:rPr>
              <a:t>рисовать </a:t>
            </a:r>
            <a:r>
              <a:rPr sz="2900" spc="-710" dirty="0">
                <a:solidFill>
                  <a:srgbClr val="1F3863"/>
                </a:solidFill>
                <a:latin typeface="Times New Roman"/>
                <a:cs typeface="Times New Roman"/>
              </a:rPr>
              <a:t> </a:t>
            </a:r>
            <a:r>
              <a:rPr sz="2900" dirty="0">
                <a:solidFill>
                  <a:srgbClr val="1F3863"/>
                </a:solidFill>
                <a:latin typeface="Times New Roman"/>
                <a:cs typeface="Times New Roman"/>
              </a:rPr>
              <a:t>На</a:t>
            </a:r>
            <a:r>
              <a:rPr sz="2900" spc="95" dirty="0">
                <a:solidFill>
                  <a:srgbClr val="1F3863"/>
                </a:solidFill>
                <a:latin typeface="Times New Roman"/>
                <a:cs typeface="Times New Roman"/>
              </a:rPr>
              <a:t> </a:t>
            </a:r>
            <a:r>
              <a:rPr sz="2900" spc="-30" dirty="0">
                <a:solidFill>
                  <a:srgbClr val="1F3863"/>
                </a:solidFill>
                <a:latin typeface="Times New Roman"/>
                <a:cs typeface="Times New Roman"/>
              </a:rPr>
              <a:t>бумаге,</a:t>
            </a:r>
            <a:r>
              <a:rPr sz="2900" spc="100" dirty="0">
                <a:solidFill>
                  <a:srgbClr val="1F3863"/>
                </a:solidFill>
                <a:latin typeface="Times New Roman"/>
                <a:cs typeface="Times New Roman"/>
              </a:rPr>
              <a:t> </a:t>
            </a:r>
            <a:r>
              <a:rPr sz="2900" dirty="0">
                <a:solidFill>
                  <a:srgbClr val="1F3863"/>
                </a:solidFill>
                <a:latin typeface="Times New Roman"/>
                <a:cs typeface="Times New Roman"/>
              </a:rPr>
              <a:t>на</a:t>
            </a:r>
            <a:r>
              <a:rPr sz="2900" spc="85" dirty="0">
                <a:solidFill>
                  <a:srgbClr val="1F3863"/>
                </a:solidFill>
                <a:latin typeface="Times New Roman"/>
                <a:cs typeface="Times New Roman"/>
              </a:rPr>
              <a:t> </a:t>
            </a:r>
            <a:r>
              <a:rPr sz="2900" spc="-10" dirty="0">
                <a:solidFill>
                  <a:srgbClr val="1F3863"/>
                </a:solidFill>
                <a:latin typeface="Times New Roman"/>
                <a:cs typeface="Times New Roman"/>
              </a:rPr>
              <a:t>асфальте,</a:t>
            </a:r>
            <a:r>
              <a:rPr sz="2900" spc="80" dirty="0">
                <a:solidFill>
                  <a:srgbClr val="1F3863"/>
                </a:solidFill>
                <a:latin typeface="Times New Roman"/>
                <a:cs typeface="Times New Roman"/>
              </a:rPr>
              <a:t> </a:t>
            </a:r>
            <a:r>
              <a:rPr sz="2900" dirty="0">
                <a:solidFill>
                  <a:srgbClr val="1F3863"/>
                </a:solidFill>
                <a:latin typeface="Times New Roman"/>
                <a:cs typeface="Times New Roman"/>
              </a:rPr>
              <a:t>на</a:t>
            </a:r>
            <a:r>
              <a:rPr sz="2900" spc="95" dirty="0">
                <a:solidFill>
                  <a:srgbClr val="1F3863"/>
                </a:solidFill>
                <a:latin typeface="Times New Roman"/>
                <a:cs typeface="Times New Roman"/>
              </a:rPr>
              <a:t> </a:t>
            </a:r>
            <a:r>
              <a:rPr sz="2900" dirty="0">
                <a:solidFill>
                  <a:srgbClr val="1F3863"/>
                </a:solidFill>
                <a:latin typeface="Times New Roman"/>
                <a:cs typeface="Times New Roman"/>
              </a:rPr>
              <a:t>стене </a:t>
            </a:r>
            <a:r>
              <a:rPr sz="2900" spc="5" dirty="0">
                <a:solidFill>
                  <a:srgbClr val="1F3863"/>
                </a:solidFill>
                <a:latin typeface="Times New Roman"/>
                <a:cs typeface="Times New Roman"/>
              </a:rPr>
              <a:t> </a:t>
            </a:r>
            <a:r>
              <a:rPr sz="2900" dirty="0">
                <a:solidFill>
                  <a:srgbClr val="1F3863"/>
                </a:solidFill>
                <a:latin typeface="Times New Roman"/>
                <a:cs typeface="Times New Roman"/>
              </a:rPr>
              <a:t>И</a:t>
            </a:r>
            <a:r>
              <a:rPr sz="2900" spc="-5" dirty="0">
                <a:solidFill>
                  <a:srgbClr val="1F3863"/>
                </a:solidFill>
                <a:latin typeface="Times New Roman"/>
                <a:cs typeface="Times New Roman"/>
              </a:rPr>
              <a:t> </a:t>
            </a:r>
            <a:r>
              <a:rPr sz="2900" dirty="0">
                <a:solidFill>
                  <a:srgbClr val="1F3863"/>
                </a:solidFill>
                <a:latin typeface="Times New Roman"/>
                <a:cs typeface="Times New Roman"/>
              </a:rPr>
              <a:t>в </a:t>
            </a:r>
            <a:r>
              <a:rPr sz="2900" spc="-5" dirty="0">
                <a:solidFill>
                  <a:srgbClr val="1F3863"/>
                </a:solidFill>
                <a:latin typeface="Times New Roman"/>
                <a:cs typeface="Times New Roman"/>
              </a:rPr>
              <a:t>трамвае</a:t>
            </a:r>
            <a:r>
              <a:rPr sz="2900" spc="-20" dirty="0">
                <a:solidFill>
                  <a:srgbClr val="1F3863"/>
                </a:solidFill>
                <a:latin typeface="Times New Roman"/>
                <a:cs typeface="Times New Roman"/>
              </a:rPr>
              <a:t> </a:t>
            </a:r>
            <a:r>
              <a:rPr sz="2900" dirty="0">
                <a:solidFill>
                  <a:srgbClr val="1F3863"/>
                </a:solidFill>
                <a:latin typeface="Times New Roman"/>
                <a:cs typeface="Times New Roman"/>
              </a:rPr>
              <a:t>на</a:t>
            </a:r>
            <a:r>
              <a:rPr sz="2900" spc="-10" dirty="0">
                <a:solidFill>
                  <a:srgbClr val="1F3863"/>
                </a:solidFill>
                <a:latin typeface="Times New Roman"/>
                <a:cs typeface="Times New Roman"/>
              </a:rPr>
              <a:t> </a:t>
            </a:r>
            <a:r>
              <a:rPr sz="2900" dirty="0">
                <a:solidFill>
                  <a:srgbClr val="1F3863"/>
                </a:solidFill>
                <a:latin typeface="Times New Roman"/>
                <a:cs typeface="Times New Roman"/>
              </a:rPr>
              <a:t>стекле</a:t>
            </a:r>
            <a:r>
              <a:rPr sz="2900" spc="-10" dirty="0">
                <a:solidFill>
                  <a:srgbClr val="1F3863"/>
                </a:solidFill>
                <a:latin typeface="Times New Roman"/>
                <a:cs typeface="Times New Roman"/>
              </a:rPr>
              <a:t> </a:t>
            </a:r>
            <a:r>
              <a:rPr sz="2900" dirty="0">
                <a:solidFill>
                  <a:srgbClr val="1F3863"/>
                </a:solidFill>
                <a:latin typeface="Times New Roman"/>
                <a:cs typeface="Times New Roman"/>
              </a:rPr>
              <a:t>…»</a:t>
            </a:r>
            <a:endParaRPr sz="2900" dirty="0">
              <a:latin typeface="Times New Roman"/>
              <a:cs typeface="Times New Roman"/>
            </a:endParaRPr>
          </a:p>
          <a:p>
            <a:pPr marR="6985" algn="r">
              <a:lnSpc>
                <a:spcPts val="3304"/>
              </a:lnSpc>
              <a:spcBef>
                <a:spcPts val="2785"/>
              </a:spcBef>
            </a:pPr>
            <a:r>
              <a:rPr sz="2900" spc="-5" dirty="0">
                <a:solidFill>
                  <a:srgbClr val="1F3863"/>
                </a:solidFill>
                <a:latin typeface="Times New Roman"/>
                <a:cs typeface="Times New Roman"/>
              </a:rPr>
              <a:t>Э.</a:t>
            </a:r>
            <a:r>
              <a:rPr sz="2900" spc="-85" dirty="0">
                <a:solidFill>
                  <a:srgbClr val="1F3863"/>
                </a:solidFill>
                <a:latin typeface="Times New Roman"/>
                <a:cs typeface="Times New Roman"/>
              </a:rPr>
              <a:t> </a:t>
            </a:r>
            <a:r>
              <a:rPr sz="2900" spc="-40" dirty="0">
                <a:solidFill>
                  <a:srgbClr val="1F3863"/>
                </a:solidFill>
                <a:latin typeface="Times New Roman"/>
                <a:cs typeface="Times New Roman"/>
              </a:rPr>
              <a:t>Успенский</a:t>
            </a:r>
            <a:endParaRPr sz="2900" dirty="0">
              <a:latin typeface="Times New Roman"/>
              <a:cs typeface="Times New Roman"/>
            </a:endParaRPr>
          </a:p>
          <a:p>
            <a:pPr marR="6350" algn="r">
              <a:lnSpc>
                <a:spcPts val="3304"/>
              </a:lnSpc>
            </a:pPr>
            <a:r>
              <a:rPr sz="2900" dirty="0">
                <a:solidFill>
                  <a:srgbClr val="1F3863"/>
                </a:solidFill>
                <a:latin typeface="Times New Roman"/>
                <a:cs typeface="Times New Roman"/>
              </a:rPr>
              <a:t>.</a:t>
            </a:r>
            <a:endParaRPr sz="2900" dirty="0">
              <a:latin typeface="Times New Roman"/>
              <a:cs typeface="Times New Roman"/>
            </a:endParaRPr>
          </a:p>
        </p:txBody>
      </p:sp>
    </p:spTree>
  </p:cSld>
  <p:clrMapOvr>
    <a:masterClrMapping/>
  </p:clrMapOvr>
  <mc:AlternateContent xmlns:mc="http://schemas.openxmlformats.org/markup-compatibility/2006">
    <mc:Choice xmlns:p14="http://schemas.microsoft.com/office/powerpoint/2010/main" Requires="p14">
      <p:transition spd="slow" p14:dur="1750">
        <p:comb/>
      </p:transition>
    </mc:Choice>
    <mc:Fallback>
      <p:transition spd="slow">
        <p:comb/>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ject 3"/>
          <p:cNvPicPr/>
          <p:nvPr/>
        </p:nvPicPr>
        <p:blipFill>
          <a:blip r:embed="rId3" cstate="print"/>
          <a:stretch>
            <a:fillRect/>
          </a:stretch>
        </p:blipFill>
        <p:spPr>
          <a:xfrm>
            <a:off x="533400" y="218440"/>
            <a:ext cx="11049000" cy="3896360"/>
          </a:xfrm>
          <a:prstGeom prst="rect">
            <a:avLst/>
          </a:prstGeom>
        </p:spPr>
      </p:pic>
      <p:sp>
        <p:nvSpPr>
          <p:cNvPr id="4" name="Прямоугольник 3"/>
          <p:cNvSpPr/>
          <p:nvPr/>
        </p:nvSpPr>
        <p:spPr>
          <a:xfrm>
            <a:off x="419100" y="4114800"/>
            <a:ext cx="11353800" cy="2308324"/>
          </a:xfrm>
          <a:prstGeom prst="rect">
            <a:avLst/>
          </a:prstGeom>
        </p:spPr>
        <p:txBody>
          <a:bodyPr wrap="square">
            <a:spAutoFit/>
          </a:bodyPr>
          <a:lstStyle/>
          <a:p>
            <a:pPr algn="just"/>
            <a:r>
              <a:rPr lang="ru-RU" sz="2400" dirty="0">
                <a:latin typeface="Times New Roman" panose="02020603050405020304" pitchFamily="18" charset="0"/>
                <a:cs typeface="Times New Roman" panose="02020603050405020304" pitchFamily="18" charset="0"/>
              </a:rPr>
              <a:t>Жизненный опыт подсказывает, что традиционные методы работы и обучения, в которых все еще главное место отводится докладам, прямой передаче знаний,  утрачивают свое значение из-за низкой эффективности и недостаточной обратной связи. Все шире в практике современных педагогов используется учебно-познавательная деятельность с применением приемов и методов, получивших название “активные методы обучения” (методы арт – педагогики).</a:t>
            </a:r>
          </a:p>
        </p:txBody>
      </p:sp>
    </p:spTree>
  </p:cSld>
  <p:clrMapOvr>
    <a:masterClrMapping/>
  </p:clrMapOvr>
  <mc:AlternateContent xmlns:mc="http://schemas.openxmlformats.org/markup-compatibility/2006">
    <mc:Choice xmlns:p14="http://schemas.microsoft.com/office/powerpoint/2010/main" Requires="p14">
      <p:transition spd="slow" p14:dur="1750">
        <p:comb/>
      </p:transition>
    </mc:Choice>
    <mc:Fallback>
      <p:transition spd="slow">
        <p:comb/>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a:extLst>
              <a:ext uri="{FF2B5EF4-FFF2-40B4-BE49-F238E27FC236}">
                <a16:creationId xmlns:a16="http://schemas.microsoft.com/office/drawing/2014/main" xmlns="" id="{2EC66C10-F9BA-424A-8658-83AE34AE00CD}"/>
              </a:ext>
            </a:extLst>
          </p:cNvPr>
          <p:cNvSpPr/>
          <p:nvPr/>
        </p:nvSpPr>
        <p:spPr>
          <a:xfrm>
            <a:off x="492878" y="455822"/>
            <a:ext cx="11194347" cy="584775"/>
          </a:xfrm>
          <a:prstGeom prst="rect">
            <a:avLst/>
          </a:prstGeom>
        </p:spPr>
        <p:txBody>
          <a:bodyPr wrap="none">
            <a:spAutoFit/>
          </a:bodyPr>
          <a:lstStyle/>
          <a:p>
            <a:r>
              <a:rPr lang="ru-RU" sz="3200" b="1" dirty="0">
                <a:solidFill>
                  <a:srgbClr val="D60093"/>
                </a:solidFill>
                <a:latin typeface="Times New Roman" panose="02020603050405020304" pitchFamily="18" charset="0"/>
                <a:cs typeface="Times New Roman" panose="02020603050405020304" pitchFamily="18" charset="0"/>
              </a:rPr>
              <a:t>АРТ-ПЕДАГОГИКА – ЭТО ИННОВАЦИОННЫЙ МЕТОД</a:t>
            </a:r>
            <a:endParaRPr lang="ru-RU" sz="3200" dirty="0">
              <a:solidFill>
                <a:srgbClr val="D60093"/>
              </a:solidFill>
              <a:latin typeface="Times New Roman" panose="02020603050405020304" pitchFamily="18" charset="0"/>
              <a:cs typeface="Times New Roman" panose="02020603050405020304" pitchFamily="18" charset="0"/>
            </a:endParaRPr>
          </a:p>
        </p:txBody>
      </p:sp>
      <p:sp>
        <p:nvSpPr>
          <p:cNvPr id="3" name="Стрелка: вниз 2">
            <a:extLst>
              <a:ext uri="{FF2B5EF4-FFF2-40B4-BE49-F238E27FC236}">
                <a16:creationId xmlns:a16="http://schemas.microsoft.com/office/drawing/2014/main" xmlns="" id="{26EFB1BC-13FA-47DE-BDDB-3CC1F17D25F4}"/>
              </a:ext>
            </a:extLst>
          </p:cNvPr>
          <p:cNvSpPr/>
          <p:nvPr/>
        </p:nvSpPr>
        <p:spPr>
          <a:xfrm rot="1890757">
            <a:off x="1291429" y="1147280"/>
            <a:ext cx="548282" cy="2362200"/>
          </a:xfrm>
          <a:prstGeom prst="downArrow">
            <a:avLst/>
          </a:prstGeom>
          <a:ln>
            <a:solidFill>
              <a:schemeClr val="tx1"/>
            </a:solid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ru-RU"/>
          </a:p>
        </p:txBody>
      </p:sp>
      <p:sp>
        <p:nvSpPr>
          <p:cNvPr id="6" name="object 3">
            <a:extLst>
              <a:ext uri="{FF2B5EF4-FFF2-40B4-BE49-F238E27FC236}">
                <a16:creationId xmlns:a16="http://schemas.microsoft.com/office/drawing/2014/main" xmlns="" id="{0A708D4F-EC39-4E57-AD1F-A666D58452AC}"/>
              </a:ext>
            </a:extLst>
          </p:cNvPr>
          <p:cNvSpPr txBox="1">
            <a:spLocks/>
          </p:cNvSpPr>
          <p:nvPr/>
        </p:nvSpPr>
        <p:spPr>
          <a:xfrm>
            <a:off x="-373832" y="3452083"/>
            <a:ext cx="3657600" cy="566822"/>
          </a:xfrm>
          <a:prstGeom prst="rect">
            <a:avLst/>
          </a:prstGeom>
        </p:spPr>
        <p:txBody>
          <a:bodyPr vert="horz" wrap="square" lIns="0" tIns="12700" rIns="0" bIns="0" rtlCol="0">
            <a:spAutoFit/>
          </a:bodyPr>
          <a:lstStyle>
            <a:lvl1pPr>
              <a:defRPr>
                <a:latin typeface="+mj-lt"/>
                <a:ea typeface="+mj-ea"/>
                <a:cs typeface="+mj-cs"/>
              </a:defRPr>
            </a:lvl1pPr>
          </a:lstStyle>
          <a:p>
            <a:pPr marL="12700" marR="5080" indent="457200" algn="just">
              <a:spcBef>
                <a:spcPts val="100"/>
              </a:spcBef>
            </a:pPr>
            <a:r>
              <a:rPr lang="ru-RU" sz="3600" kern="0" dirty="0">
                <a:solidFill>
                  <a:sysClr val="windowText" lastClr="000000"/>
                </a:solidFill>
              </a:rPr>
              <a:t>Детский дизайн</a:t>
            </a:r>
          </a:p>
        </p:txBody>
      </p:sp>
      <p:sp>
        <p:nvSpPr>
          <p:cNvPr id="7" name="object 3">
            <a:extLst>
              <a:ext uri="{FF2B5EF4-FFF2-40B4-BE49-F238E27FC236}">
                <a16:creationId xmlns:a16="http://schemas.microsoft.com/office/drawing/2014/main" xmlns="" id="{80CE9104-E908-4D0E-96A4-0C93428542E8}"/>
              </a:ext>
            </a:extLst>
          </p:cNvPr>
          <p:cNvSpPr txBox="1">
            <a:spLocks/>
          </p:cNvSpPr>
          <p:nvPr/>
        </p:nvSpPr>
        <p:spPr>
          <a:xfrm>
            <a:off x="5676076" y="5032137"/>
            <a:ext cx="6012983" cy="705962"/>
          </a:xfrm>
          <a:prstGeom prst="rect">
            <a:avLst/>
          </a:prstGeom>
        </p:spPr>
        <p:txBody>
          <a:bodyPr vert="horz" wrap="square" lIns="0" tIns="89535" rIns="0" bIns="0" rtlCol="0">
            <a:spAutoFit/>
          </a:bodyPr>
          <a:lstStyle>
            <a:lvl1pPr>
              <a:defRPr>
                <a:latin typeface="+mj-lt"/>
                <a:ea typeface="+mj-ea"/>
                <a:cs typeface="+mj-cs"/>
              </a:defRPr>
            </a:lvl1pPr>
          </a:lstStyle>
          <a:p>
            <a:pPr marL="1483360" marR="5080" indent="-1471295" algn="ctr">
              <a:lnSpc>
                <a:spcPts val="4750"/>
              </a:lnSpc>
              <a:spcBef>
                <a:spcPts val="705"/>
              </a:spcBef>
            </a:pPr>
            <a:r>
              <a:rPr lang="ru-RU" sz="3600" kern="0" spc="-5" dirty="0">
                <a:solidFill>
                  <a:sysClr val="windowText" lastClr="000000"/>
                </a:solidFill>
              </a:rPr>
              <a:t>Арт-терапия «Рисуем музыку»</a:t>
            </a:r>
          </a:p>
        </p:txBody>
      </p:sp>
      <p:sp>
        <p:nvSpPr>
          <p:cNvPr id="8" name="object 2">
            <a:extLst>
              <a:ext uri="{FF2B5EF4-FFF2-40B4-BE49-F238E27FC236}">
                <a16:creationId xmlns:a16="http://schemas.microsoft.com/office/drawing/2014/main" xmlns="" id="{7ADEF61B-6C73-4A76-91E0-9199C9DC6759}"/>
              </a:ext>
            </a:extLst>
          </p:cNvPr>
          <p:cNvSpPr txBox="1">
            <a:spLocks/>
          </p:cNvSpPr>
          <p:nvPr/>
        </p:nvSpPr>
        <p:spPr>
          <a:xfrm>
            <a:off x="9157577" y="3361817"/>
            <a:ext cx="3574256" cy="566822"/>
          </a:xfrm>
          <a:prstGeom prst="rect">
            <a:avLst/>
          </a:prstGeom>
        </p:spPr>
        <p:txBody>
          <a:bodyPr vert="horz" wrap="square" lIns="0" tIns="12700" rIns="0" bIns="0" rtlCol="0">
            <a:spAutoFit/>
          </a:bodyPr>
          <a:lstStyle>
            <a:lvl1pPr>
              <a:defRPr>
                <a:latin typeface="+mj-lt"/>
                <a:ea typeface="+mj-ea"/>
                <a:cs typeface="+mj-cs"/>
              </a:defRPr>
            </a:lvl1pPr>
          </a:lstStyle>
          <a:p>
            <a:pPr marL="12700">
              <a:spcBef>
                <a:spcPts val="100"/>
              </a:spcBef>
            </a:pPr>
            <a:r>
              <a:rPr lang="ru-RU" sz="3600" kern="0" dirty="0">
                <a:solidFill>
                  <a:sysClr val="windowText" lastClr="000000"/>
                </a:solidFill>
              </a:rPr>
              <a:t>Театрализация</a:t>
            </a:r>
          </a:p>
        </p:txBody>
      </p:sp>
      <p:sp>
        <p:nvSpPr>
          <p:cNvPr id="10" name="object 2">
            <a:extLst>
              <a:ext uri="{FF2B5EF4-FFF2-40B4-BE49-F238E27FC236}">
                <a16:creationId xmlns:a16="http://schemas.microsoft.com/office/drawing/2014/main" xmlns="" id="{E55DE54C-6481-4B4E-B59B-A9261BE9A91F}"/>
              </a:ext>
            </a:extLst>
          </p:cNvPr>
          <p:cNvSpPr txBox="1">
            <a:spLocks/>
          </p:cNvSpPr>
          <p:nvPr/>
        </p:nvSpPr>
        <p:spPr>
          <a:xfrm>
            <a:off x="3671064" y="4107465"/>
            <a:ext cx="2005012" cy="673326"/>
          </a:xfrm>
          <a:prstGeom prst="rect">
            <a:avLst/>
          </a:prstGeom>
        </p:spPr>
        <p:txBody>
          <a:bodyPr vert="horz" wrap="square" lIns="0" tIns="88900" rIns="0" bIns="0" rtlCol="0">
            <a:spAutoFit/>
          </a:bodyPr>
          <a:lstStyle>
            <a:lvl1pPr>
              <a:defRPr>
                <a:latin typeface="+mj-lt"/>
                <a:ea typeface="+mj-ea"/>
                <a:cs typeface="+mj-cs"/>
              </a:defRPr>
            </a:lvl1pPr>
          </a:lstStyle>
          <a:p>
            <a:pPr marL="12700" marR="5080" indent="420370" algn="ctr">
              <a:lnSpc>
                <a:spcPts val="4750"/>
              </a:lnSpc>
              <a:spcBef>
                <a:spcPts val="700"/>
              </a:spcBef>
            </a:pPr>
            <a:r>
              <a:rPr lang="ru-RU" sz="3600" kern="0" spc="-5" dirty="0" err="1">
                <a:solidFill>
                  <a:sysClr val="windowText" lastClr="000000"/>
                </a:solidFill>
              </a:rPr>
              <a:t>Лэпбук</a:t>
            </a:r>
            <a:r>
              <a:rPr lang="ru-RU" sz="3600" kern="0" spc="-5" dirty="0">
                <a:solidFill>
                  <a:sysClr val="windowText" lastClr="000000"/>
                </a:solidFill>
              </a:rPr>
              <a:t> </a:t>
            </a:r>
          </a:p>
        </p:txBody>
      </p:sp>
      <p:sp>
        <p:nvSpPr>
          <p:cNvPr id="11" name="Стрелка: вниз 2">
            <a:extLst>
              <a:ext uri="{FF2B5EF4-FFF2-40B4-BE49-F238E27FC236}">
                <a16:creationId xmlns:a16="http://schemas.microsoft.com/office/drawing/2014/main" xmlns="" id="{26EFB1BC-13FA-47DE-BDDB-3CC1F17D25F4}"/>
              </a:ext>
            </a:extLst>
          </p:cNvPr>
          <p:cNvSpPr/>
          <p:nvPr/>
        </p:nvSpPr>
        <p:spPr>
          <a:xfrm rot="20162618">
            <a:off x="10301611" y="1030891"/>
            <a:ext cx="548282" cy="2362200"/>
          </a:xfrm>
          <a:prstGeom prst="downArrow">
            <a:avLst/>
          </a:prstGeom>
          <a:ln>
            <a:solidFill>
              <a:schemeClr val="tx1"/>
            </a:solid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ru-RU"/>
          </a:p>
        </p:txBody>
      </p:sp>
      <p:sp>
        <p:nvSpPr>
          <p:cNvPr id="12" name="Стрелка: вниз 2">
            <a:extLst>
              <a:ext uri="{FF2B5EF4-FFF2-40B4-BE49-F238E27FC236}">
                <a16:creationId xmlns:a16="http://schemas.microsoft.com/office/drawing/2014/main" xmlns="" id="{26EFB1BC-13FA-47DE-BDDB-3CC1F17D25F4}"/>
              </a:ext>
            </a:extLst>
          </p:cNvPr>
          <p:cNvSpPr/>
          <p:nvPr/>
        </p:nvSpPr>
        <p:spPr>
          <a:xfrm>
            <a:off x="4747269" y="1432976"/>
            <a:ext cx="548282" cy="2362200"/>
          </a:xfrm>
          <a:prstGeom prst="downArrow">
            <a:avLst/>
          </a:prstGeom>
          <a:ln>
            <a:solidFill>
              <a:schemeClr val="tx1"/>
            </a:solid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ru-RU"/>
          </a:p>
        </p:txBody>
      </p:sp>
      <p:sp>
        <p:nvSpPr>
          <p:cNvPr id="13" name="Стрелка: вниз 2">
            <a:extLst>
              <a:ext uri="{FF2B5EF4-FFF2-40B4-BE49-F238E27FC236}">
                <a16:creationId xmlns:a16="http://schemas.microsoft.com/office/drawing/2014/main" xmlns="" id="{26EFB1BC-13FA-47DE-BDDB-3CC1F17D25F4}"/>
              </a:ext>
            </a:extLst>
          </p:cNvPr>
          <p:cNvSpPr/>
          <p:nvPr/>
        </p:nvSpPr>
        <p:spPr>
          <a:xfrm>
            <a:off x="7285587" y="1040458"/>
            <a:ext cx="548282" cy="3147236"/>
          </a:xfrm>
          <a:prstGeom prst="downArrow">
            <a:avLst/>
          </a:prstGeom>
          <a:ln>
            <a:solidFill>
              <a:schemeClr val="tx1"/>
            </a:solid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ru-RU"/>
          </a:p>
        </p:txBody>
      </p:sp>
    </p:spTree>
    <p:extLst>
      <p:ext uri="{BB962C8B-B14F-4D97-AF65-F5344CB8AC3E}">
        <p14:creationId xmlns:p14="http://schemas.microsoft.com/office/powerpoint/2010/main" val="1771984885"/>
      </p:ext>
    </p:extLst>
  </p:cSld>
  <p:clrMapOvr>
    <a:masterClrMapping/>
  </p:clrMapOvr>
  <mc:AlternateContent xmlns:mc="http://schemas.openxmlformats.org/markup-compatibility/2006">
    <mc:Choice xmlns:p14="http://schemas.microsoft.com/office/powerpoint/2010/main" Requires="p14">
      <p:transition spd="slow" p14:dur="1750">
        <p:comb/>
      </p:transition>
    </mc:Choice>
    <mc:Fallback>
      <p:transition spd="slow">
        <p:comb/>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25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1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down)">
                                      <p:cBhvr>
                                        <p:cTn id="19" dur="10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wipe(down)">
                                      <p:cBhvr>
                                        <p:cTn id="24" dur="1000"/>
                                        <p:tgtEl>
                                          <p:spTgt spid="11"/>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wipe(down)">
                                      <p:cBhvr>
                                        <p:cTn id="29" dur="1000"/>
                                        <p:tgtEl>
                                          <p:spTgt spid="8"/>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wipe(down)">
                                      <p:cBhvr>
                                        <p:cTn id="34" dur="1000"/>
                                        <p:tgtEl>
                                          <p:spTgt spid="12"/>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grpId="0" nodeType="click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wipe(down)">
                                      <p:cBhvr>
                                        <p:cTn id="39" dur="1000"/>
                                        <p:tgtEl>
                                          <p:spTgt spid="10"/>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grpId="0" nodeType="clickEffect">
                                  <p:stCondLst>
                                    <p:cond delay="0"/>
                                  </p:stCondLst>
                                  <p:childTnLst>
                                    <p:set>
                                      <p:cBhvr>
                                        <p:cTn id="43" dur="1" fill="hold">
                                          <p:stCondLst>
                                            <p:cond delay="0"/>
                                          </p:stCondLst>
                                        </p:cTn>
                                        <p:tgtEl>
                                          <p:spTgt spid="13"/>
                                        </p:tgtEl>
                                        <p:attrNameLst>
                                          <p:attrName>style.visibility</p:attrName>
                                        </p:attrNameLst>
                                      </p:cBhvr>
                                      <p:to>
                                        <p:strVal val="visible"/>
                                      </p:to>
                                    </p:set>
                                    <p:animEffect transition="in" filter="wipe(down)">
                                      <p:cBhvr>
                                        <p:cTn id="44" dur="1000"/>
                                        <p:tgtEl>
                                          <p:spTgt spid="13"/>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4" fill="hold" grpId="0" nodeType="clickEffect">
                                  <p:stCondLst>
                                    <p:cond delay="0"/>
                                  </p:stCondLst>
                                  <p:childTnLst>
                                    <p:set>
                                      <p:cBhvr>
                                        <p:cTn id="48" dur="1" fill="hold">
                                          <p:stCondLst>
                                            <p:cond delay="0"/>
                                          </p:stCondLst>
                                        </p:cTn>
                                        <p:tgtEl>
                                          <p:spTgt spid="7"/>
                                        </p:tgtEl>
                                        <p:attrNameLst>
                                          <p:attrName>style.visibility</p:attrName>
                                        </p:attrNameLst>
                                      </p:cBhvr>
                                      <p:to>
                                        <p:strVal val="visible"/>
                                      </p:to>
                                    </p:set>
                                    <p:animEffect transition="in" filter="wipe(down)">
                                      <p:cBhvr>
                                        <p:cTn id="49"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6" grpId="0"/>
      <p:bldP spid="7" grpId="0"/>
      <p:bldP spid="8" grpId="0"/>
      <p:bldP spid="10" grpId="0"/>
      <p:bldP spid="11" grpId="0" animBg="1"/>
      <p:bldP spid="12" grpId="0" animBg="1"/>
      <p:bldP spid="13" grpId="0" animBg="1"/>
    </p:bld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3" cstate="print"/>
          <a:stretch>
            <a:fillRect/>
          </a:stretch>
        </p:blipFill>
        <p:spPr>
          <a:xfrm>
            <a:off x="0" y="0"/>
            <a:ext cx="12182437" cy="6857998"/>
          </a:xfrm>
          <a:prstGeom prst="rect">
            <a:avLst/>
          </a:prstGeom>
        </p:spPr>
      </p:pic>
      <p:sp>
        <p:nvSpPr>
          <p:cNvPr id="3" name="object 3"/>
          <p:cNvSpPr txBox="1">
            <a:spLocks noGrp="1"/>
          </p:cNvSpPr>
          <p:nvPr>
            <p:ph type="title"/>
          </p:nvPr>
        </p:nvSpPr>
        <p:spPr>
          <a:xfrm>
            <a:off x="3733800" y="381000"/>
            <a:ext cx="3657600" cy="566822"/>
          </a:xfrm>
          <a:prstGeom prst="rect">
            <a:avLst/>
          </a:prstGeom>
        </p:spPr>
        <p:txBody>
          <a:bodyPr vert="horz" wrap="square" lIns="0" tIns="12700" rIns="0" bIns="0" rtlCol="0">
            <a:spAutoFit/>
          </a:bodyPr>
          <a:lstStyle/>
          <a:p>
            <a:pPr marL="12700" marR="5080" indent="457200" algn="just">
              <a:lnSpc>
                <a:spcPct val="100000"/>
              </a:lnSpc>
              <a:spcBef>
                <a:spcPts val="100"/>
              </a:spcBef>
            </a:pPr>
            <a:r>
              <a:rPr lang="ru-RU" sz="3600" dirty="0"/>
              <a:t>Детский дизайн</a:t>
            </a:r>
            <a:endParaRPr sz="3600" dirty="0"/>
          </a:p>
        </p:txBody>
      </p:sp>
      <p:pic>
        <p:nvPicPr>
          <p:cNvPr id="7" name="Рисунок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2529" y="918518"/>
            <a:ext cx="5475376" cy="3411407"/>
          </a:xfrm>
          <a:prstGeom prst="rect">
            <a:avLst/>
          </a:prstGeom>
          <a:ln>
            <a:noFill/>
          </a:ln>
          <a:effectLst>
            <a:softEdge rad="112500"/>
          </a:effectLst>
        </p:spPr>
      </p:pic>
      <p:pic>
        <p:nvPicPr>
          <p:cNvPr id="4" name="Рисунок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13101" y="1509528"/>
            <a:ext cx="6394140" cy="4800600"/>
          </a:xfrm>
          <a:prstGeom prst="rect">
            <a:avLst/>
          </a:prstGeom>
          <a:ln>
            <a:noFill/>
          </a:ln>
          <a:effectLst>
            <a:softEdge rad="112500"/>
          </a:effectLst>
        </p:spPr>
      </p:pic>
      <p:pic>
        <p:nvPicPr>
          <p:cNvPr id="5" name="Рисунок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98257" y="3212766"/>
            <a:ext cx="3316588" cy="3645234"/>
          </a:xfrm>
          <a:prstGeom prst="rect">
            <a:avLst/>
          </a:prstGeom>
          <a:ln>
            <a:noFill/>
          </a:ln>
          <a:effectLst>
            <a:softEdge rad="112500"/>
          </a:effectLst>
        </p:spPr>
      </p:pic>
    </p:spTree>
  </p:cSld>
  <p:clrMapOvr>
    <a:masterClrMapping/>
  </p:clrMapOvr>
  <mc:AlternateContent xmlns:mc="http://schemas.openxmlformats.org/markup-compatibility/2006">
    <mc:Choice xmlns:p14="http://schemas.microsoft.com/office/powerpoint/2010/main" Requires="p14">
      <p:transition spd="slow" p14:dur="1750">
        <p:comb/>
      </p:transition>
    </mc:Choice>
    <mc:Fallback>
      <p:transition spd="slow">
        <p:comb/>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2000" fill="hold"/>
                                        <p:tgtEl>
                                          <p:spTgt spid="5"/>
                                        </p:tgtEl>
                                      </p:cBhvr>
                                      <p:by x="150000" y="150000"/>
                                    </p:animScale>
                                  </p:childTnLst>
                                </p:cTn>
                              </p:par>
                            </p:childTnLst>
                          </p:cTn>
                        </p:par>
                      </p:childTnLst>
                    </p:cTn>
                  </p:par>
                  <p:par>
                    <p:cTn id="7" fill="hold">
                      <p:stCondLst>
                        <p:cond delay="indefinite"/>
                      </p:stCondLst>
                      <p:childTnLst>
                        <p:par>
                          <p:cTn id="8" fill="hold">
                            <p:stCondLst>
                              <p:cond delay="0"/>
                            </p:stCondLst>
                            <p:childTnLst>
                              <p:par>
                                <p:cTn id="9" presetID="6" presetClass="emph" presetSubtype="0" fill="hold" nodeType="clickEffect">
                                  <p:stCondLst>
                                    <p:cond delay="0"/>
                                  </p:stCondLst>
                                  <p:childTnLst>
                                    <p:animScale>
                                      <p:cBhvr>
                                        <p:cTn id="10" dur="2000" fill="hold"/>
                                        <p:tgtEl>
                                          <p:spTgt spid="4"/>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a:extLst>
              <a:ext uri="{FF2B5EF4-FFF2-40B4-BE49-F238E27FC236}">
                <a16:creationId xmlns:a16="http://schemas.microsoft.com/office/drawing/2014/main" xmlns="" id="{32BE96A5-C5EC-4E0E-A92F-00F93AC8156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60197" y="745348"/>
            <a:ext cx="3187867" cy="4250489"/>
          </a:xfrm>
          <a:prstGeom prst="rect">
            <a:avLst/>
          </a:prstGeom>
          <a:ln>
            <a:noFill/>
          </a:ln>
          <a:effectLst>
            <a:softEdge rad="112500"/>
          </a:effectLst>
        </p:spPr>
      </p:pic>
      <p:pic>
        <p:nvPicPr>
          <p:cNvPr id="4" name="Рисунок 3">
            <a:extLst>
              <a:ext uri="{FF2B5EF4-FFF2-40B4-BE49-F238E27FC236}">
                <a16:creationId xmlns:a16="http://schemas.microsoft.com/office/drawing/2014/main" xmlns="" id="{BEAA18AA-2353-46A8-933B-35DCEDE5064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43475" y="58092"/>
            <a:ext cx="3352348" cy="4469797"/>
          </a:xfrm>
          <a:prstGeom prst="rect">
            <a:avLst/>
          </a:prstGeom>
          <a:ln>
            <a:noFill/>
          </a:ln>
          <a:effectLst>
            <a:softEdge rad="112500"/>
          </a:effectLst>
        </p:spPr>
      </p:pic>
      <p:pic>
        <p:nvPicPr>
          <p:cNvPr id="5" name="Рисунок 4">
            <a:extLst>
              <a:ext uri="{FF2B5EF4-FFF2-40B4-BE49-F238E27FC236}">
                <a16:creationId xmlns:a16="http://schemas.microsoft.com/office/drawing/2014/main" xmlns="" id="{C6EF174B-09CE-4D1E-BE36-604F151F6543}"/>
              </a:ext>
            </a:extLst>
          </p:cNvPr>
          <p:cNvPicPr>
            <a:picLocks noChangeAspect="1"/>
          </p:cNvPicPr>
          <p:nvPr/>
        </p:nvPicPr>
        <p:blipFill>
          <a:blip r:embed="rId5"/>
          <a:stretch>
            <a:fillRect/>
          </a:stretch>
        </p:blipFill>
        <p:spPr>
          <a:xfrm>
            <a:off x="-146080" y="10423"/>
            <a:ext cx="3316511" cy="4419983"/>
          </a:xfrm>
          <a:prstGeom prst="rect">
            <a:avLst/>
          </a:prstGeom>
        </p:spPr>
      </p:pic>
      <p:pic>
        <p:nvPicPr>
          <p:cNvPr id="6" name="Рисунок 5"/>
          <p:cNvPicPr>
            <a:picLocks noChangeAspect="1"/>
          </p:cNvPicPr>
          <p:nvPr/>
        </p:nvPicPr>
        <p:blipFill>
          <a:blip r:embed="rId6"/>
          <a:stretch>
            <a:fillRect/>
          </a:stretch>
        </p:blipFill>
        <p:spPr>
          <a:xfrm>
            <a:off x="6211621" y="3453734"/>
            <a:ext cx="5486400" cy="3286075"/>
          </a:xfrm>
          <a:prstGeom prst="rect">
            <a:avLst/>
          </a:prstGeom>
        </p:spPr>
      </p:pic>
      <p:pic>
        <p:nvPicPr>
          <p:cNvPr id="7" name="Рисунок 6"/>
          <p:cNvPicPr>
            <a:picLocks noChangeAspect="1"/>
          </p:cNvPicPr>
          <p:nvPr/>
        </p:nvPicPr>
        <p:blipFill>
          <a:blip r:embed="rId7"/>
          <a:stretch>
            <a:fillRect/>
          </a:stretch>
        </p:blipFill>
        <p:spPr>
          <a:xfrm>
            <a:off x="513637" y="3657217"/>
            <a:ext cx="4764157" cy="3149267"/>
          </a:xfrm>
          <a:prstGeom prst="rect">
            <a:avLst/>
          </a:prstGeom>
        </p:spPr>
      </p:pic>
      <p:pic>
        <p:nvPicPr>
          <p:cNvPr id="8" name="Рисунок 7"/>
          <p:cNvPicPr>
            <a:picLocks noChangeAspect="1"/>
          </p:cNvPicPr>
          <p:nvPr/>
        </p:nvPicPr>
        <p:blipFill rotWithShape="1">
          <a:blip r:embed="rId8" cstate="print">
            <a:extLst>
              <a:ext uri="{28A0092B-C50C-407E-A947-70E740481C1C}">
                <a14:useLocalDpi xmlns:a14="http://schemas.microsoft.com/office/drawing/2010/main" val="0"/>
              </a:ext>
            </a:extLst>
          </a:blip>
          <a:srcRect b="25555"/>
          <a:stretch/>
        </p:blipFill>
        <p:spPr>
          <a:xfrm>
            <a:off x="9298885" y="121811"/>
            <a:ext cx="2876550" cy="3268204"/>
          </a:xfrm>
          <a:prstGeom prst="rect">
            <a:avLst/>
          </a:prstGeom>
          <a:ln>
            <a:noFill/>
          </a:ln>
          <a:effectLst>
            <a:softEdge rad="112500"/>
          </a:effectLst>
        </p:spPr>
      </p:pic>
    </p:spTree>
    <p:extLst>
      <p:ext uri="{BB962C8B-B14F-4D97-AF65-F5344CB8AC3E}">
        <p14:creationId xmlns:p14="http://schemas.microsoft.com/office/powerpoint/2010/main" val="999896545"/>
      </p:ext>
    </p:extLst>
  </p:cSld>
  <p:clrMapOvr>
    <a:masterClrMapping/>
  </p:clrMapOvr>
  <mc:AlternateContent xmlns:mc="http://schemas.openxmlformats.org/markup-compatibility/2006">
    <mc:Choice xmlns:p14="http://schemas.microsoft.com/office/powerpoint/2010/main" Requires="p14">
      <p:transition spd="slow" p14:dur="1750">
        <p:comb/>
      </p:transition>
    </mc:Choice>
    <mc:Fallback>
      <p:transition spd="slow">
        <p:comb/>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2000" fill="hold"/>
                                        <p:tgtEl>
                                          <p:spTgt spid="5"/>
                                        </p:tgtEl>
                                      </p:cBhvr>
                                      <p:by x="150000" y="150000"/>
                                    </p:animScale>
                                  </p:childTnLst>
                                </p:cTn>
                              </p:par>
                            </p:childTnLst>
                          </p:cTn>
                        </p:par>
                      </p:childTnLst>
                    </p:cTn>
                  </p:par>
                  <p:par>
                    <p:cTn id="7" fill="hold">
                      <p:stCondLst>
                        <p:cond delay="indefinite"/>
                      </p:stCondLst>
                      <p:childTnLst>
                        <p:par>
                          <p:cTn id="8" fill="hold">
                            <p:stCondLst>
                              <p:cond delay="0"/>
                            </p:stCondLst>
                            <p:childTnLst>
                              <p:par>
                                <p:cTn id="9" presetID="6" presetClass="emph" presetSubtype="0" fill="hold" nodeType="clickEffect">
                                  <p:stCondLst>
                                    <p:cond delay="0"/>
                                  </p:stCondLst>
                                  <p:childTnLst>
                                    <p:animScale>
                                      <p:cBhvr>
                                        <p:cTn id="10" dur="2000" fill="hold"/>
                                        <p:tgtEl>
                                          <p:spTgt spid="6"/>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3" cstate="print"/>
          <a:stretch>
            <a:fillRect/>
          </a:stretch>
        </p:blipFill>
        <p:spPr>
          <a:xfrm>
            <a:off x="-1" y="0"/>
            <a:ext cx="12182437" cy="6857998"/>
          </a:xfrm>
          <a:prstGeom prst="rect">
            <a:avLst/>
          </a:prstGeom>
        </p:spPr>
      </p:pic>
      <p:sp>
        <p:nvSpPr>
          <p:cNvPr id="3" name="object 3"/>
          <p:cNvSpPr txBox="1">
            <a:spLocks noGrp="1"/>
          </p:cNvSpPr>
          <p:nvPr>
            <p:ph type="title"/>
          </p:nvPr>
        </p:nvSpPr>
        <p:spPr>
          <a:xfrm>
            <a:off x="2959158" y="214991"/>
            <a:ext cx="5747286" cy="843821"/>
          </a:xfrm>
          <a:prstGeom prst="rect">
            <a:avLst/>
          </a:prstGeom>
        </p:spPr>
        <p:txBody>
          <a:bodyPr vert="horz" wrap="square" lIns="0" tIns="12700" rIns="0" bIns="0" rtlCol="0">
            <a:spAutoFit/>
          </a:bodyPr>
          <a:lstStyle/>
          <a:p>
            <a:pPr marL="12700" marR="5080" indent="457200" algn="ctr">
              <a:lnSpc>
                <a:spcPct val="100000"/>
              </a:lnSpc>
              <a:spcBef>
                <a:spcPts val="100"/>
              </a:spcBef>
            </a:pPr>
            <a:r>
              <a:rPr lang="ru-RU" sz="5400" b="1" dirty="0"/>
              <a:t>Детский дизайн</a:t>
            </a:r>
            <a:endParaRPr sz="5400" b="1" dirty="0"/>
          </a:p>
        </p:txBody>
      </p:sp>
      <p:sp>
        <p:nvSpPr>
          <p:cNvPr id="4" name="Стрелка влево 3"/>
          <p:cNvSpPr/>
          <p:nvPr/>
        </p:nvSpPr>
        <p:spPr>
          <a:xfrm rot="19457038">
            <a:off x="1805626" y="998942"/>
            <a:ext cx="1219200" cy="605464"/>
          </a:xfrm>
          <a:prstGeom prst="leftArrow">
            <a:avLst/>
          </a:prstGeom>
          <a:ln>
            <a:solidFill>
              <a:schemeClr val="tx1"/>
            </a:solid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ru-RU"/>
          </a:p>
        </p:txBody>
      </p:sp>
      <p:sp>
        <p:nvSpPr>
          <p:cNvPr id="5" name="Стрелка вправо 4"/>
          <p:cNvSpPr/>
          <p:nvPr/>
        </p:nvSpPr>
        <p:spPr>
          <a:xfrm rot="2575317">
            <a:off x="8849421" y="1023873"/>
            <a:ext cx="1156565" cy="604415"/>
          </a:xfrm>
          <a:prstGeom prst="rightArrow">
            <a:avLst/>
          </a:prstGeom>
          <a:ln>
            <a:solidFill>
              <a:schemeClr val="tx1"/>
            </a:solid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ru-RU"/>
          </a:p>
        </p:txBody>
      </p:sp>
      <p:sp>
        <p:nvSpPr>
          <p:cNvPr id="6" name="Стрелка вниз 5"/>
          <p:cNvSpPr/>
          <p:nvPr/>
        </p:nvSpPr>
        <p:spPr>
          <a:xfrm>
            <a:off x="5634018" y="1145599"/>
            <a:ext cx="914400" cy="2131002"/>
          </a:xfrm>
          <a:prstGeom prst="downArrow">
            <a:avLst/>
          </a:prstGeom>
          <a:ln>
            <a:solidFill>
              <a:schemeClr val="tx1"/>
            </a:solid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ru-RU"/>
          </a:p>
        </p:txBody>
      </p:sp>
      <p:sp>
        <p:nvSpPr>
          <p:cNvPr id="8" name="TextBox 7"/>
          <p:cNvSpPr txBox="1"/>
          <p:nvPr/>
        </p:nvSpPr>
        <p:spPr>
          <a:xfrm>
            <a:off x="187348" y="2002970"/>
            <a:ext cx="3470252" cy="1077218"/>
          </a:xfrm>
          <a:prstGeom prst="rect">
            <a:avLst/>
          </a:prstGeom>
          <a:noFill/>
        </p:spPr>
        <p:txBody>
          <a:bodyPr wrap="square" rtlCol="0">
            <a:spAutoFit/>
          </a:bodyPr>
          <a:lstStyle/>
          <a:p>
            <a:pPr algn="ctr"/>
            <a:r>
              <a:rPr lang="ru-RU" sz="3200" dirty="0">
                <a:latin typeface="Times New Roman" panose="02020603050405020304" pitchFamily="18" charset="0"/>
                <a:cs typeface="Times New Roman" panose="02020603050405020304" pitchFamily="18" charset="0"/>
              </a:rPr>
              <a:t>Плоскостной (аранжировки) </a:t>
            </a:r>
          </a:p>
        </p:txBody>
      </p:sp>
      <p:sp>
        <p:nvSpPr>
          <p:cNvPr id="9" name="TextBox 8"/>
          <p:cNvSpPr txBox="1"/>
          <p:nvPr/>
        </p:nvSpPr>
        <p:spPr>
          <a:xfrm>
            <a:off x="8524836" y="1988931"/>
            <a:ext cx="3311658" cy="1077218"/>
          </a:xfrm>
          <a:prstGeom prst="rect">
            <a:avLst/>
          </a:prstGeom>
          <a:noFill/>
        </p:spPr>
        <p:txBody>
          <a:bodyPr wrap="square" rtlCol="0">
            <a:spAutoFit/>
          </a:bodyPr>
          <a:lstStyle/>
          <a:p>
            <a:pPr algn="ctr"/>
            <a:r>
              <a:rPr lang="ru-RU" sz="3200" dirty="0">
                <a:latin typeface="Times New Roman" panose="02020603050405020304" pitchFamily="18" charset="0"/>
                <a:cs typeface="Times New Roman" panose="02020603050405020304" pitchFamily="18" charset="0"/>
              </a:rPr>
              <a:t>Объемный (дизайн одежды)</a:t>
            </a:r>
          </a:p>
        </p:txBody>
      </p:sp>
      <p:sp>
        <p:nvSpPr>
          <p:cNvPr id="10" name="TextBox 9"/>
          <p:cNvSpPr txBox="1"/>
          <p:nvPr/>
        </p:nvSpPr>
        <p:spPr>
          <a:xfrm>
            <a:off x="3086898" y="3565913"/>
            <a:ext cx="6213452" cy="1569660"/>
          </a:xfrm>
          <a:prstGeom prst="rect">
            <a:avLst/>
          </a:prstGeom>
          <a:noFill/>
        </p:spPr>
        <p:txBody>
          <a:bodyPr wrap="square" rtlCol="0">
            <a:spAutoFit/>
          </a:bodyPr>
          <a:lstStyle/>
          <a:p>
            <a:pPr algn="ctr"/>
            <a:r>
              <a:rPr lang="ru-RU" sz="3200" dirty="0">
                <a:latin typeface="Times New Roman" panose="02020603050405020304" pitchFamily="18" charset="0"/>
                <a:cs typeface="Times New Roman" panose="02020603050405020304" pitchFamily="18" charset="0"/>
              </a:rPr>
              <a:t>Пространственный</a:t>
            </a:r>
          </a:p>
          <a:p>
            <a:pPr algn="ctr"/>
            <a:r>
              <a:rPr lang="ru-RU" sz="3200" dirty="0">
                <a:latin typeface="Times New Roman" panose="02020603050405020304" pitchFamily="18" charset="0"/>
                <a:cs typeface="Times New Roman" panose="02020603050405020304" pitchFamily="18" charset="0"/>
              </a:rPr>
              <a:t> (декоративно-пространственный дизайн)</a:t>
            </a:r>
          </a:p>
        </p:txBody>
      </p:sp>
    </p:spTree>
    <p:extLst>
      <p:ext uri="{BB962C8B-B14F-4D97-AF65-F5344CB8AC3E}">
        <p14:creationId xmlns:p14="http://schemas.microsoft.com/office/powerpoint/2010/main" val="365648757"/>
      </p:ext>
    </p:extLst>
  </p:cSld>
  <p:clrMapOvr>
    <a:masterClrMapping/>
  </p:clrMapOvr>
  <mc:AlternateContent xmlns:mc="http://schemas.openxmlformats.org/markup-compatibility/2006">
    <mc:Choice xmlns:p14="http://schemas.microsoft.com/office/powerpoint/2010/main" Requires="p14">
      <p:transition spd="slow" p14:dur="1750">
        <p:comb/>
      </p:transition>
    </mc:Choice>
    <mc:Fallback>
      <p:transition spd="slow">
        <p:comb/>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1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down)">
                                      <p:cBhvr>
                                        <p:cTn id="17" dur="10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wipe(down)">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wipe(down)">
                                      <p:cBhvr>
                                        <p:cTn id="27" dur="10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wipe(down)">
                                      <p:cBhvr>
                                        <p:cTn id="32" dur="500"/>
                                        <p:tgtEl>
                                          <p:spTgt spid="6"/>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wipe(down)">
                                      <p:cBhvr>
                                        <p:cTn id="37"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P spid="5" grpId="0" animBg="1"/>
      <p:bldP spid="6" grpId="0" animBg="1"/>
      <p:bldP spid="8" grpId="0"/>
      <p:bldP spid="9" grpId="0"/>
      <p:bldP spid="10" grpId="0"/>
    </p:bld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3" cstate="print"/>
          <a:stretch>
            <a:fillRect/>
          </a:stretch>
        </p:blipFill>
        <p:spPr>
          <a:xfrm>
            <a:off x="-3313" y="2"/>
            <a:ext cx="12182437" cy="6857998"/>
          </a:xfrm>
          <a:prstGeom prst="rect">
            <a:avLst/>
          </a:prstGeom>
        </p:spPr>
      </p:pic>
      <p:sp>
        <p:nvSpPr>
          <p:cNvPr id="3" name="object 3"/>
          <p:cNvSpPr txBox="1">
            <a:spLocks noGrp="1"/>
          </p:cNvSpPr>
          <p:nvPr>
            <p:ph type="title"/>
          </p:nvPr>
        </p:nvSpPr>
        <p:spPr>
          <a:xfrm>
            <a:off x="2999553" y="254345"/>
            <a:ext cx="5638800" cy="843821"/>
          </a:xfrm>
          <a:prstGeom prst="rect">
            <a:avLst/>
          </a:prstGeom>
        </p:spPr>
        <p:txBody>
          <a:bodyPr vert="horz" wrap="square" lIns="0" tIns="12700" rIns="0" bIns="0" rtlCol="0">
            <a:spAutoFit/>
          </a:bodyPr>
          <a:lstStyle/>
          <a:p>
            <a:pPr marL="12700" marR="5080" indent="457200" algn="just">
              <a:lnSpc>
                <a:spcPct val="100000"/>
              </a:lnSpc>
              <a:spcBef>
                <a:spcPts val="100"/>
              </a:spcBef>
            </a:pPr>
            <a:r>
              <a:rPr lang="ru-RU" sz="5400" b="1" dirty="0"/>
              <a:t>Детский дизайн</a:t>
            </a:r>
            <a:endParaRPr sz="5400" b="1" dirty="0"/>
          </a:p>
        </p:txBody>
      </p:sp>
      <p:pic>
        <p:nvPicPr>
          <p:cNvPr id="7" name="Рисунок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31867" y="1090752"/>
            <a:ext cx="3154405" cy="4205873"/>
          </a:xfrm>
          <a:prstGeom prst="rect">
            <a:avLst/>
          </a:prstGeom>
          <a:ln>
            <a:noFill/>
          </a:ln>
          <a:effectLst>
            <a:softEdge rad="112500"/>
          </a:effectLst>
        </p:spPr>
      </p:pic>
      <p:pic>
        <p:nvPicPr>
          <p:cNvPr id="9" name="Рисунок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986273" y="155660"/>
            <a:ext cx="2949152" cy="3932202"/>
          </a:xfrm>
          <a:prstGeom prst="rect">
            <a:avLst/>
          </a:prstGeom>
          <a:ln>
            <a:noFill/>
          </a:ln>
          <a:effectLst>
            <a:softEdge rad="112500"/>
          </a:effectLst>
        </p:spPr>
      </p:pic>
      <p:sp>
        <p:nvSpPr>
          <p:cNvPr id="8" name="TextBox 7">
            <a:extLst>
              <a:ext uri="{FF2B5EF4-FFF2-40B4-BE49-F238E27FC236}">
                <a16:creationId xmlns:a16="http://schemas.microsoft.com/office/drawing/2014/main" xmlns="" id="{330581EC-1859-48AE-BC18-6385150D8010}"/>
              </a:ext>
            </a:extLst>
          </p:cNvPr>
          <p:cNvSpPr txBox="1"/>
          <p:nvPr/>
        </p:nvSpPr>
        <p:spPr>
          <a:xfrm>
            <a:off x="-3313" y="1006303"/>
            <a:ext cx="7944220" cy="2585323"/>
          </a:xfrm>
          <a:prstGeom prst="rect">
            <a:avLst/>
          </a:prstGeom>
          <a:noFill/>
        </p:spPr>
        <p:txBody>
          <a:bodyPr wrap="square" rtlCol="0">
            <a:spAutoFit/>
          </a:bodyPr>
          <a:lstStyle/>
          <a:p>
            <a:r>
              <a:rPr lang="en-US" sz="4400" dirty="0" smtClean="0">
                <a:latin typeface="Comic Sans MS" panose="030F0702030302020204" pitchFamily="66" charset="0"/>
              </a:rPr>
              <a:t>-</a:t>
            </a:r>
            <a:r>
              <a:rPr lang="en-US" sz="3200" dirty="0" smtClean="0">
                <a:latin typeface="Comic Sans MS" panose="030F0702030302020204" pitchFamily="66" charset="0"/>
              </a:rPr>
              <a:t> </a:t>
            </a:r>
            <a:r>
              <a:rPr lang="ru-RU" sz="4800" dirty="0" smtClean="0">
                <a:latin typeface="Comic Sans MS" panose="030F0702030302020204" pitchFamily="66" charset="0"/>
                <a:cs typeface="Times New Roman" panose="02020603050405020304" pitchFamily="18" charset="0"/>
              </a:rPr>
              <a:t>Бумага </a:t>
            </a:r>
            <a:r>
              <a:rPr lang="ru-RU" sz="4800" dirty="0">
                <a:latin typeface="Comic Sans MS" panose="030F0702030302020204" pitchFamily="66" charset="0"/>
                <a:cs typeface="Times New Roman" panose="02020603050405020304" pitchFamily="18" charset="0"/>
              </a:rPr>
              <a:t>и картон</a:t>
            </a:r>
          </a:p>
          <a:p>
            <a:r>
              <a:rPr lang="en-US" sz="4800" dirty="0" smtClean="0">
                <a:latin typeface="Comic Sans MS" panose="030F0702030302020204" pitchFamily="66" charset="0"/>
                <a:cs typeface="Times New Roman" panose="02020603050405020304" pitchFamily="18" charset="0"/>
              </a:rPr>
              <a:t>- </a:t>
            </a:r>
            <a:r>
              <a:rPr lang="ru-RU" sz="4800" dirty="0" smtClean="0">
                <a:latin typeface="Comic Sans MS" panose="030F0702030302020204" pitchFamily="66" charset="0"/>
                <a:cs typeface="Times New Roman" panose="02020603050405020304" pitchFamily="18" charset="0"/>
              </a:rPr>
              <a:t>Природный </a:t>
            </a:r>
            <a:r>
              <a:rPr lang="ru-RU" sz="4800" dirty="0">
                <a:latin typeface="Comic Sans MS" panose="030F0702030302020204" pitchFamily="66" charset="0"/>
                <a:cs typeface="Times New Roman" panose="02020603050405020304" pitchFamily="18" charset="0"/>
              </a:rPr>
              <a:t>материал</a:t>
            </a:r>
          </a:p>
          <a:p>
            <a:r>
              <a:rPr lang="en-US" sz="4800" dirty="0" smtClean="0">
                <a:latin typeface="Comic Sans MS" panose="030F0702030302020204" pitchFamily="66" charset="0"/>
                <a:cs typeface="Times New Roman" panose="02020603050405020304" pitchFamily="18" charset="0"/>
              </a:rPr>
              <a:t>- </a:t>
            </a:r>
            <a:r>
              <a:rPr lang="ru-RU" sz="4800" dirty="0" smtClean="0">
                <a:latin typeface="Comic Sans MS" panose="030F0702030302020204" pitchFamily="66" charset="0"/>
                <a:cs typeface="Times New Roman" panose="02020603050405020304" pitchFamily="18" charset="0"/>
              </a:rPr>
              <a:t>Бросовый </a:t>
            </a:r>
            <a:r>
              <a:rPr lang="ru-RU" sz="4800" dirty="0">
                <a:latin typeface="Comic Sans MS" panose="030F0702030302020204" pitchFamily="66" charset="0"/>
                <a:cs typeface="Times New Roman" panose="02020603050405020304" pitchFamily="18" charset="0"/>
              </a:rPr>
              <a:t>материал</a:t>
            </a:r>
          </a:p>
          <a:p>
            <a:endParaRPr lang="ru-RU" dirty="0"/>
          </a:p>
        </p:txBody>
      </p:sp>
      <p:sp>
        <p:nvSpPr>
          <p:cNvPr id="10" name="Прямоугольник 9">
            <a:extLst>
              <a:ext uri="{FF2B5EF4-FFF2-40B4-BE49-F238E27FC236}">
                <a16:creationId xmlns:a16="http://schemas.microsoft.com/office/drawing/2014/main" xmlns="" id="{E7377D4D-6A15-4A89-8E87-8A4864AE68AC}"/>
              </a:ext>
            </a:extLst>
          </p:cNvPr>
          <p:cNvSpPr/>
          <p:nvPr/>
        </p:nvSpPr>
        <p:spPr>
          <a:xfrm>
            <a:off x="228600" y="5278234"/>
            <a:ext cx="12179124" cy="1569660"/>
          </a:xfrm>
          <a:prstGeom prst="rect">
            <a:avLst/>
          </a:prstGeom>
        </p:spPr>
        <p:txBody>
          <a:bodyPr wrap="square">
            <a:spAutoFit/>
          </a:bodyPr>
          <a:lstStyle/>
          <a:p>
            <a:r>
              <a:rPr lang="ru-RU" sz="2400" dirty="0">
                <a:latin typeface="Times New Roman" panose="02020603050405020304" pitchFamily="18" charset="0"/>
                <a:cs typeface="Times New Roman" panose="02020603050405020304" pitchFamily="18" charset="0"/>
              </a:rPr>
              <a:t>Организация педагогического процесса предполагает создание для воспитанников такой среды, в которой они могли бы полнее раскрыть свой внутренний мир и чувствовать себя комфортно и свободно. Этому способствует комплекс методов, форм и средств образовательного процесса.</a:t>
            </a:r>
          </a:p>
        </p:txBody>
      </p:sp>
      <p:pic>
        <p:nvPicPr>
          <p:cNvPr id="5" name="Рисунок 4"/>
          <p:cNvPicPr>
            <a:picLocks noChangeAspect="1"/>
          </p:cNvPicPr>
          <p:nvPr/>
        </p:nvPicPr>
        <p:blipFill rotWithShape="1">
          <a:blip r:embed="rId6" cstate="print">
            <a:extLst>
              <a:ext uri="{28A0092B-C50C-407E-A947-70E740481C1C}">
                <a14:useLocalDpi xmlns:a14="http://schemas.microsoft.com/office/drawing/2010/main" val="0"/>
              </a:ext>
            </a:extLst>
          </a:blip>
          <a:srcRect t="25555" b="44445"/>
          <a:stretch/>
        </p:blipFill>
        <p:spPr>
          <a:xfrm>
            <a:off x="783881" y="3591626"/>
            <a:ext cx="4431343" cy="1772537"/>
          </a:xfrm>
          <a:prstGeom prst="rect">
            <a:avLst/>
          </a:prstGeom>
          <a:ln>
            <a:noFill/>
          </a:ln>
          <a:effectLst>
            <a:softEdge rad="112500"/>
          </a:effectLst>
        </p:spPr>
      </p:pic>
    </p:spTree>
    <p:extLst>
      <p:ext uri="{BB962C8B-B14F-4D97-AF65-F5344CB8AC3E}">
        <p14:creationId xmlns:p14="http://schemas.microsoft.com/office/powerpoint/2010/main" val="4186105824"/>
      </p:ext>
    </p:extLst>
  </p:cSld>
  <p:clrMapOvr>
    <a:masterClrMapping/>
  </p:clrMapOvr>
  <mc:AlternateContent xmlns:mc="http://schemas.openxmlformats.org/markup-compatibility/2006">
    <mc:Choice xmlns:p14="http://schemas.microsoft.com/office/powerpoint/2010/main" Requires="p14">
      <p:transition spd="slow" p14:dur="1750">
        <p:comb/>
      </p:transition>
    </mc:Choice>
    <mc:Fallback>
      <p:transition spd="slow">
        <p:comb/>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500"/>
                                  </p:stCondLst>
                                  <p:childTnLst>
                                    <p:set>
                                      <p:cBhvr>
                                        <p:cTn id="6" dur="1" fill="hold">
                                          <p:stCondLst>
                                            <p:cond delay="0"/>
                                          </p:stCondLst>
                                        </p:cTn>
                                        <p:tgtEl>
                                          <p:spTgt spid="8">
                                            <p:txEl>
                                              <p:pRg st="0" end="0"/>
                                            </p:txEl>
                                          </p:spTgt>
                                        </p:tgtEl>
                                        <p:attrNameLst>
                                          <p:attrName>style.visibility</p:attrName>
                                        </p:attrNameLst>
                                      </p:cBhvr>
                                      <p:to>
                                        <p:strVal val="visible"/>
                                      </p:to>
                                    </p:set>
                                    <p:anim calcmode="lin" valueType="num">
                                      <p:cBhvr>
                                        <p:cTn id="7" dur="1250" fill="hold"/>
                                        <p:tgtEl>
                                          <p:spTgt spid="8">
                                            <p:txEl>
                                              <p:pRg st="0" end="0"/>
                                            </p:txEl>
                                          </p:spTgt>
                                        </p:tgtEl>
                                        <p:attrNameLst>
                                          <p:attrName>ppt_w</p:attrName>
                                        </p:attrNameLst>
                                      </p:cBhvr>
                                      <p:tavLst>
                                        <p:tav tm="0">
                                          <p:val>
                                            <p:fltVal val="0"/>
                                          </p:val>
                                        </p:tav>
                                        <p:tav tm="100000">
                                          <p:val>
                                            <p:strVal val="#ppt_w"/>
                                          </p:val>
                                        </p:tav>
                                      </p:tavLst>
                                    </p:anim>
                                    <p:anim calcmode="lin" valueType="num">
                                      <p:cBhvr>
                                        <p:cTn id="8" dur="1250" fill="hold"/>
                                        <p:tgtEl>
                                          <p:spTgt spid="8">
                                            <p:txEl>
                                              <p:pRg st="0" end="0"/>
                                            </p:txEl>
                                          </p:spTgt>
                                        </p:tgtEl>
                                        <p:attrNameLst>
                                          <p:attrName>ppt_h</p:attrName>
                                        </p:attrNameLst>
                                      </p:cBhvr>
                                      <p:tavLst>
                                        <p:tav tm="0">
                                          <p:val>
                                            <p:fltVal val="0"/>
                                          </p:val>
                                        </p:tav>
                                        <p:tav tm="100000">
                                          <p:val>
                                            <p:strVal val="#ppt_h"/>
                                          </p:val>
                                        </p:tav>
                                      </p:tavLst>
                                    </p:anim>
                                    <p:anim calcmode="lin" valueType="num">
                                      <p:cBhvr>
                                        <p:cTn id="9" dur="1250" fill="hold"/>
                                        <p:tgtEl>
                                          <p:spTgt spid="8">
                                            <p:txEl>
                                              <p:pRg st="0" end="0"/>
                                            </p:txEl>
                                          </p:spTgt>
                                        </p:tgtEl>
                                        <p:attrNameLst>
                                          <p:attrName>style.rotation</p:attrName>
                                        </p:attrNameLst>
                                      </p:cBhvr>
                                      <p:tavLst>
                                        <p:tav tm="0">
                                          <p:val>
                                            <p:fltVal val="90"/>
                                          </p:val>
                                        </p:tav>
                                        <p:tav tm="100000">
                                          <p:val>
                                            <p:fltVal val="0"/>
                                          </p:val>
                                        </p:tav>
                                      </p:tavLst>
                                    </p:anim>
                                    <p:animEffect transition="in" filter="fade">
                                      <p:cBhvr>
                                        <p:cTn id="10" dur="1250"/>
                                        <p:tgtEl>
                                          <p:spTgt spid="8">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500"/>
                                  </p:stCondLst>
                                  <p:childTnLst>
                                    <p:set>
                                      <p:cBhvr>
                                        <p:cTn id="14" dur="1" fill="hold">
                                          <p:stCondLst>
                                            <p:cond delay="0"/>
                                          </p:stCondLst>
                                        </p:cTn>
                                        <p:tgtEl>
                                          <p:spTgt spid="8">
                                            <p:txEl>
                                              <p:pRg st="1" end="1"/>
                                            </p:txEl>
                                          </p:spTgt>
                                        </p:tgtEl>
                                        <p:attrNameLst>
                                          <p:attrName>style.visibility</p:attrName>
                                        </p:attrNameLst>
                                      </p:cBhvr>
                                      <p:to>
                                        <p:strVal val="visible"/>
                                      </p:to>
                                    </p:set>
                                    <p:anim calcmode="lin" valueType="num">
                                      <p:cBhvr>
                                        <p:cTn id="15" dur="1000" fill="hold"/>
                                        <p:tgtEl>
                                          <p:spTgt spid="8">
                                            <p:txEl>
                                              <p:pRg st="1" end="1"/>
                                            </p:txEl>
                                          </p:spTgt>
                                        </p:tgtEl>
                                        <p:attrNameLst>
                                          <p:attrName>ppt_w</p:attrName>
                                        </p:attrNameLst>
                                      </p:cBhvr>
                                      <p:tavLst>
                                        <p:tav tm="0">
                                          <p:val>
                                            <p:fltVal val="0"/>
                                          </p:val>
                                        </p:tav>
                                        <p:tav tm="100000">
                                          <p:val>
                                            <p:strVal val="#ppt_w"/>
                                          </p:val>
                                        </p:tav>
                                      </p:tavLst>
                                    </p:anim>
                                    <p:anim calcmode="lin" valueType="num">
                                      <p:cBhvr>
                                        <p:cTn id="16" dur="1000" fill="hold"/>
                                        <p:tgtEl>
                                          <p:spTgt spid="8">
                                            <p:txEl>
                                              <p:pRg st="1" end="1"/>
                                            </p:txEl>
                                          </p:spTgt>
                                        </p:tgtEl>
                                        <p:attrNameLst>
                                          <p:attrName>ppt_h</p:attrName>
                                        </p:attrNameLst>
                                      </p:cBhvr>
                                      <p:tavLst>
                                        <p:tav tm="0">
                                          <p:val>
                                            <p:fltVal val="0"/>
                                          </p:val>
                                        </p:tav>
                                        <p:tav tm="100000">
                                          <p:val>
                                            <p:strVal val="#ppt_h"/>
                                          </p:val>
                                        </p:tav>
                                      </p:tavLst>
                                    </p:anim>
                                    <p:anim calcmode="lin" valueType="num">
                                      <p:cBhvr>
                                        <p:cTn id="17" dur="1000" fill="hold"/>
                                        <p:tgtEl>
                                          <p:spTgt spid="8">
                                            <p:txEl>
                                              <p:pRg st="1" end="1"/>
                                            </p:txEl>
                                          </p:spTgt>
                                        </p:tgtEl>
                                        <p:attrNameLst>
                                          <p:attrName>style.rotation</p:attrName>
                                        </p:attrNameLst>
                                      </p:cBhvr>
                                      <p:tavLst>
                                        <p:tav tm="0">
                                          <p:val>
                                            <p:fltVal val="90"/>
                                          </p:val>
                                        </p:tav>
                                        <p:tav tm="100000">
                                          <p:val>
                                            <p:fltVal val="0"/>
                                          </p:val>
                                        </p:tav>
                                      </p:tavLst>
                                    </p:anim>
                                    <p:animEffect transition="in" filter="fade">
                                      <p:cBhvr>
                                        <p:cTn id="18" dur="1000"/>
                                        <p:tgtEl>
                                          <p:spTgt spid="8">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nodeType="clickEffect">
                                  <p:stCondLst>
                                    <p:cond delay="500"/>
                                  </p:stCondLst>
                                  <p:childTnLst>
                                    <p:set>
                                      <p:cBhvr>
                                        <p:cTn id="22" dur="1" fill="hold">
                                          <p:stCondLst>
                                            <p:cond delay="0"/>
                                          </p:stCondLst>
                                        </p:cTn>
                                        <p:tgtEl>
                                          <p:spTgt spid="8">
                                            <p:txEl>
                                              <p:pRg st="2" end="2"/>
                                            </p:txEl>
                                          </p:spTgt>
                                        </p:tgtEl>
                                        <p:attrNameLst>
                                          <p:attrName>style.visibility</p:attrName>
                                        </p:attrNameLst>
                                      </p:cBhvr>
                                      <p:to>
                                        <p:strVal val="visible"/>
                                      </p:to>
                                    </p:set>
                                    <p:anim calcmode="lin" valueType="num">
                                      <p:cBhvr>
                                        <p:cTn id="23" dur="1000" fill="hold"/>
                                        <p:tgtEl>
                                          <p:spTgt spid="8">
                                            <p:txEl>
                                              <p:pRg st="2" end="2"/>
                                            </p:txEl>
                                          </p:spTgt>
                                        </p:tgtEl>
                                        <p:attrNameLst>
                                          <p:attrName>ppt_w</p:attrName>
                                        </p:attrNameLst>
                                      </p:cBhvr>
                                      <p:tavLst>
                                        <p:tav tm="0">
                                          <p:val>
                                            <p:fltVal val="0"/>
                                          </p:val>
                                        </p:tav>
                                        <p:tav tm="100000">
                                          <p:val>
                                            <p:strVal val="#ppt_w"/>
                                          </p:val>
                                        </p:tav>
                                      </p:tavLst>
                                    </p:anim>
                                    <p:anim calcmode="lin" valueType="num">
                                      <p:cBhvr>
                                        <p:cTn id="24" dur="1000" fill="hold"/>
                                        <p:tgtEl>
                                          <p:spTgt spid="8">
                                            <p:txEl>
                                              <p:pRg st="2" end="2"/>
                                            </p:txEl>
                                          </p:spTgt>
                                        </p:tgtEl>
                                        <p:attrNameLst>
                                          <p:attrName>ppt_h</p:attrName>
                                        </p:attrNameLst>
                                      </p:cBhvr>
                                      <p:tavLst>
                                        <p:tav tm="0">
                                          <p:val>
                                            <p:fltVal val="0"/>
                                          </p:val>
                                        </p:tav>
                                        <p:tav tm="100000">
                                          <p:val>
                                            <p:strVal val="#ppt_h"/>
                                          </p:val>
                                        </p:tav>
                                      </p:tavLst>
                                    </p:anim>
                                    <p:anim calcmode="lin" valueType="num">
                                      <p:cBhvr>
                                        <p:cTn id="25" dur="1000" fill="hold"/>
                                        <p:tgtEl>
                                          <p:spTgt spid="8">
                                            <p:txEl>
                                              <p:pRg st="2" end="2"/>
                                            </p:txEl>
                                          </p:spTgt>
                                        </p:tgtEl>
                                        <p:attrNameLst>
                                          <p:attrName>style.rotation</p:attrName>
                                        </p:attrNameLst>
                                      </p:cBhvr>
                                      <p:tavLst>
                                        <p:tav tm="0">
                                          <p:val>
                                            <p:fltVal val="90"/>
                                          </p:val>
                                        </p:tav>
                                        <p:tav tm="100000">
                                          <p:val>
                                            <p:fltVal val="0"/>
                                          </p:val>
                                        </p:tav>
                                      </p:tavLst>
                                    </p:anim>
                                    <p:animEffect transition="in" filter="fade">
                                      <p:cBhvr>
                                        <p:cTn id="26" dur="1000"/>
                                        <p:tgtEl>
                                          <p:spTgt spid="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438400" y="461276"/>
            <a:ext cx="4174998" cy="696595"/>
          </a:xfrm>
          <a:prstGeom prst="rect">
            <a:avLst/>
          </a:prstGeom>
        </p:spPr>
        <p:txBody>
          <a:bodyPr vert="horz" wrap="square" lIns="0" tIns="12700" rIns="0" bIns="0" rtlCol="0">
            <a:spAutoFit/>
          </a:bodyPr>
          <a:lstStyle/>
          <a:p>
            <a:pPr marL="12700">
              <a:lnSpc>
                <a:spcPct val="100000"/>
              </a:lnSpc>
              <a:spcBef>
                <a:spcPts val="100"/>
              </a:spcBef>
            </a:pPr>
            <a:r>
              <a:rPr lang="ru-RU" dirty="0"/>
              <a:t>Театрализация</a:t>
            </a:r>
            <a:endParaRPr dirty="0"/>
          </a:p>
        </p:txBody>
      </p:sp>
      <p:sp>
        <p:nvSpPr>
          <p:cNvPr id="3" name="object 3"/>
          <p:cNvSpPr txBox="1"/>
          <p:nvPr/>
        </p:nvSpPr>
        <p:spPr>
          <a:xfrm>
            <a:off x="1171447" y="1294892"/>
            <a:ext cx="9397365" cy="422552"/>
          </a:xfrm>
          <a:prstGeom prst="rect">
            <a:avLst/>
          </a:prstGeom>
        </p:spPr>
        <p:txBody>
          <a:bodyPr vert="horz" wrap="square" lIns="0" tIns="12065" rIns="0" bIns="0" rtlCol="0">
            <a:spAutoFit/>
          </a:bodyPr>
          <a:lstStyle/>
          <a:p>
            <a:pPr marL="278765">
              <a:lnSpc>
                <a:spcPts val="3190"/>
              </a:lnSpc>
              <a:spcBef>
                <a:spcPts val="95"/>
              </a:spcBef>
              <a:tabLst>
                <a:tab pos="492759" algn="l"/>
              </a:tabLst>
            </a:pPr>
            <a:endParaRPr sz="2800" dirty="0">
              <a:latin typeface="Times New Roman"/>
              <a:cs typeface="Times New Roman"/>
            </a:endParaRPr>
          </a:p>
        </p:txBody>
      </p:sp>
      <p:pic>
        <p:nvPicPr>
          <p:cNvPr id="6" name="Рисунок 5">
            <a:extLst>
              <a:ext uri="{FF2B5EF4-FFF2-40B4-BE49-F238E27FC236}">
                <a16:creationId xmlns:a16="http://schemas.microsoft.com/office/drawing/2014/main" xmlns="" id="{5773B890-E419-4F24-92C7-A4FA71FDAAC3}"/>
              </a:ext>
            </a:extLst>
          </p:cNvPr>
          <p:cNvPicPr>
            <a:picLocks noChangeAspect="1"/>
          </p:cNvPicPr>
          <p:nvPr/>
        </p:nvPicPr>
        <p:blipFill>
          <a:blip r:embed="rId3"/>
          <a:stretch>
            <a:fillRect/>
          </a:stretch>
        </p:blipFill>
        <p:spPr>
          <a:xfrm>
            <a:off x="5486400" y="2439450"/>
            <a:ext cx="3256060" cy="4337474"/>
          </a:xfrm>
          <a:prstGeom prst="rect">
            <a:avLst/>
          </a:prstGeom>
        </p:spPr>
      </p:pic>
      <p:sp>
        <p:nvSpPr>
          <p:cNvPr id="4" name="TextBox 3"/>
          <p:cNvSpPr txBox="1"/>
          <p:nvPr/>
        </p:nvSpPr>
        <p:spPr>
          <a:xfrm>
            <a:off x="152400" y="1294892"/>
            <a:ext cx="7852651" cy="4832092"/>
          </a:xfrm>
          <a:prstGeom prst="rect">
            <a:avLst/>
          </a:prstGeom>
          <a:noFill/>
        </p:spPr>
        <p:txBody>
          <a:bodyPr wrap="square" rtlCol="0">
            <a:spAutoFit/>
          </a:bodyPr>
          <a:lstStyle/>
          <a:p>
            <a:r>
              <a:rPr lang="ru-RU" sz="2800" dirty="0">
                <a:latin typeface="Times New Roman" panose="02020603050405020304" pitchFamily="18" charset="0"/>
                <a:cs typeface="Times New Roman" panose="02020603050405020304" pitchFamily="18" charset="0"/>
              </a:rPr>
              <a:t>1. Способствует общему развитию (воображение, память, наблюдательность, фантазию, мышление).</a:t>
            </a:r>
          </a:p>
          <a:p>
            <a:endParaRPr lang="ru-RU" sz="2800" dirty="0">
              <a:latin typeface="Times New Roman" panose="02020603050405020304" pitchFamily="18" charset="0"/>
              <a:cs typeface="Times New Roman" panose="02020603050405020304" pitchFamily="18" charset="0"/>
            </a:endParaRPr>
          </a:p>
          <a:p>
            <a:r>
              <a:rPr lang="ru-RU" sz="2800" dirty="0">
                <a:latin typeface="Times New Roman" panose="02020603050405020304" pitchFamily="18" charset="0"/>
                <a:cs typeface="Times New Roman" panose="02020603050405020304" pitchFamily="18" charset="0"/>
              </a:rPr>
              <a:t>2. Развивает любопытство и любознательность.</a:t>
            </a:r>
          </a:p>
          <a:p>
            <a:endParaRPr lang="ru-RU" sz="2800" dirty="0">
              <a:latin typeface="Times New Roman" panose="02020603050405020304" pitchFamily="18" charset="0"/>
              <a:cs typeface="Times New Roman" panose="02020603050405020304" pitchFamily="18" charset="0"/>
            </a:endParaRPr>
          </a:p>
          <a:p>
            <a:r>
              <a:rPr lang="ru-RU" sz="2800" dirty="0">
                <a:latin typeface="Times New Roman" panose="02020603050405020304" pitchFamily="18" charset="0"/>
                <a:cs typeface="Times New Roman" panose="02020603050405020304" pitchFamily="18" charset="0"/>
              </a:rPr>
              <a:t>3. Формирует волевые черты характера.</a:t>
            </a:r>
          </a:p>
          <a:p>
            <a:endParaRPr lang="ru-RU" sz="2800" dirty="0">
              <a:latin typeface="Times New Roman" panose="02020603050405020304" pitchFamily="18" charset="0"/>
              <a:cs typeface="Times New Roman" panose="02020603050405020304" pitchFamily="18" charset="0"/>
            </a:endParaRPr>
          </a:p>
          <a:p>
            <a:r>
              <a:rPr lang="ru-RU" sz="2800" dirty="0">
                <a:latin typeface="Times New Roman" panose="02020603050405020304" pitchFamily="18" charset="0"/>
                <a:cs typeface="Times New Roman" panose="02020603050405020304" pitchFamily="18" charset="0"/>
              </a:rPr>
              <a:t>4. Развивает выразительность речи.</a:t>
            </a:r>
          </a:p>
          <a:p>
            <a:endParaRPr lang="ru-RU" sz="2800" dirty="0">
              <a:latin typeface="Times New Roman" panose="02020603050405020304" pitchFamily="18" charset="0"/>
              <a:cs typeface="Times New Roman" panose="02020603050405020304" pitchFamily="18" charset="0"/>
            </a:endParaRPr>
          </a:p>
          <a:p>
            <a:r>
              <a:rPr lang="ru-RU" sz="2800" dirty="0">
                <a:latin typeface="Times New Roman" panose="02020603050405020304" pitchFamily="18" charset="0"/>
                <a:cs typeface="Times New Roman" panose="02020603050405020304" pitchFamily="18" charset="0"/>
              </a:rPr>
              <a:t>5. Способствует творческому развитию личности.</a:t>
            </a:r>
          </a:p>
        </p:txBody>
      </p:sp>
      <p:pic>
        <p:nvPicPr>
          <p:cNvPr id="5" name="Рисунок 4">
            <a:extLst>
              <a:ext uri="{FF2B5EF4-FFF2-40B4-BE49-F238E27FC236}">
                <a16:creationId xmlns:a16="http://schemas.microsoft.com/office/drawing/2014/main" xmlns="" id="{8BC4EE37-75EE-408E-9312-088B12CF581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33651" y="10274"/>
            <a:ext cx="3886200" cy="5181600"/>
          </a:xfrm>
          <a:prstGeom prst="rect">
            <a:avLst/>
          </a:prstGeom>
          <a:ln>
            <a:noFill/>
          </a:ln>
          <a:effectLst>
            <a:softEdge rad="112500"/>
          </a:effectLst>
        </p:spPr>
      </p:pic>
    </p:spTree>
  </p:cSld>
  <p:clrMapOvr>
    <a:masterClrMapping/>
  </p:clrMapOvr>
  <mc:AlternateContent xmlns:mc="http://schemas.openxmlformats.org/markup-compatibility/2006">
    <mc:Choice xmlns:p14="http://schemas.microsoft.com/office/powerpoint/2010/main" Requires="p14">
      <p:transition spd="slow" p14:dur="1750">
        <p:comb/>
      </p:transition>
    </mc:Choice>
    <mc:Fallback>
      <p:transition spd="slow">
        <p:comb/>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75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p:cTn id="7" dur="1000" fill="hold"/>
                                        <p:tgtEl>
                                          <p:spTgt spid="4">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4">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4">
                                            <p:txEl>
                                              <p:pRg st="0" end="0"/>
                                            </p:txEl>
                                          </p:spTgt>
                                        </p:tgtEl>
                                        <p:attrNameLst>
                                          <p:attrName>style.rotation</p:attrName>
                                        </p:attrNameLst>
                                      </p:cBhvr>
                                      <p:tavLst>
                                        <p:tav tm="0">
                                          <p:val>
                                            <p:fltVal val="90"/>
                                          </p:val>
                                        </p:tav>
                                        <p:tav tm="100000">
                                          <p:val>
                                            <p:fltVal val="0"/>
                                          </p:val>
                                        </p:tav>
                                      </p:tavLst>
                                    </p:anim>
                                    <p:animEffect transition="in" filter="fade">
                                      <p:cBhvr>
                                        <p:cTn id="10" dur="1000"/>
                                        <p:tgtEl>
                                          <p:spTgt spid="4">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500"/>
                                  </p:stCondLst>
                                  <p:childTnLst>
                                    <p:set>
                                      <p:cBhvr>
                                        <p:cTn id="14" dur="1" fill="hold">
                                          <p:stCondLst>
                                            <p:cond delay="0"/>
                                          </p:stCondLst>
                                        </p:cTn>
                                        <p:tgtEl>
                                          <p:spTgt spid="4">
                                            <p:txEl>
                                              <p:pRg st="2" end="2"/>
                                            </p:txEl>
                                          </p:spTgt>
                                        </p:tgtEl>
                                        <p:attrNameLst>
                                          <p:attrName>style.visibility</p:attrName>
                                        </p:attrNameLst>
                                      </p:cBhvr>
                                      <p:to>
                                        <p:strVal val="visible"/>
                                      </p:to>
                                    </p:set>
                                    <p:anim calcmode="lin" valueType="num">
                                      <p:cBhvr>
                                        <p:cTn id="15" dur="1000" fill="hold"/>
                                        <p:tgtEl>
                                          <p:spTgt spid="4">
                                            <p:txEl>
                                              <p:pRg st="2" end="2"/>
                                            </p:txEl>
                                          </p:spTgt>
                                        </p:tgtEl>
                                        <p:attrNameLst>
                                          <p:attrName>ppt_w</p:attrName>
                                        </p:attrNameLst>
                                      </p:cBhvr>
                                      <p:tavLst>
                                        <p:tav tm="0">
                                          <p:val>
                                            <p:fltVal val="0"/>
                                          </p:val>
                                        </p:tav>
                                        <p:tav tm="100000">
                                          <p:val>
                                            <p:strVal val="#ppt_w"/>
                                          </p:val>
                                        </p:tav>
                                      </p:tavLst>
                                    </p:anim>
                                    <p:anim calcmode="lin" valueType="num">
                                      <p:cBhvr>
                                        <p:cTn id="16" dur="1000" fill="hold"/>
                                        <p:tgtEl>
                                          <p:spTgt spid="4">
                                            <p:txEl>
                                              <p:pRg st="2" end="2"/>
                                            </p:txEl>
                                          </p:spTgt>
                                        </p:tgtEl>
                                        <p:attrNameLst>
                                          <p:attrName>ppt_h</p:attrName>
                                        </p:attrNameLst>
                                      </p:cBhvr>
                                      <p:tavLst>
                                        <p:tav tm="0">
                                          <p:val>
                                            <p:fltVal val="0"/>
                                          </p:val>
                                        </p:tav>
                                        <p:tav tm="100000">
                                          <p:val>
                                            <p:strVal val="#ppt_h"/>
                                          </p:val>
                                        </p:tav>
                                      </p:tavLst>
                                    </p:anim>
                                    <p:anim calcmode="lin" valueType="num">
                                      <p:cBhvr>
                                        <p:cTn id="17" dur="1000" fill="hold"/>
                                        <p:tgtEl>
                                          <p:spTgt spid="4">
                                            <p:txEl>
                                              <p:pRg st="2" end="2"/>
                                            </p:txEl>
                                          </p:spTgt>
                                        </p:tgtEl>
                                        <p:attrNameLst>
                                          <p:attrName>style.rotation</p:attrName>
                                        </p:attrNameLst>
                                      </p:cBhvr>
                                      <p:tavLst>
                                        <p:tav tm="0">
                                          <p:val>
                                            <p:fltVal val="90"/>
                                          </p:val>
                                        </p:tav>
                                        <p:tav tm="100000">
                                          <p:val>
                                            <p:fltVal val="0"/>
                                          </p:val>
                                        </p:tav>
                                      </p:tavLst>
                                    </p:anim>
                                    <p:animEffect transition="in" filter="fade">
                                      <p:cBhvr>
                                        <p:cTn id="18" dur="1000"/>
                                        <p:tgtEl>
                                          <p:spTgt spid="4">
                                            <p:txEl>
                                              <p:pRg st="2" end="2"/>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nodeType="clickEffect">
                                  <p:stCondLst>
                                    <p:cond delay="500"/>
                                  </p:stCondLst>
                                  <p:childTnLst>
                                    <p:set>
                                      <p:cBhvr>
                                        <p:cTn id="22" dur="1" fill="hold">
                                          <p:stCondLst>
                                            <p:cond delay="0"/>
                                          </p:stCondLst>
                                        </p:cTn>
                                        <p:tgtEl>
                                          <p:spTgt spid="4">
                                            <p:txEl>
                                              <p:pRg st="4" end="4"/>
                                            </p:txEl>
                                          </p:spTgt>
                                        </p:tgtEl>
                                        <p:attrNameLst>
                                          <p:attrName>style.visibility</p:attrName>
                                        </p:attrNameLst>
                                      </p:cBhvr>
                                      <p:to>
                                        <p:strVal val="visible"/>
                                      </p:to>
                                    </p:set>
                                    <p:anim calcmode="lin" valueType="num">
                                      <p:cBhvr>
                                        <p:cTn id="23" dur="1000" fill="hold"/>
                                        <p:tgtEl>
                                          <p:spTgt spid="4">
                                            <p:txEl>
                                              <p:pRg st="4" end="4"/>
                                            </p:txEl>
                                          </p:spTgt>
                                        </p:tgtEl>
                                        <p:attrNameLst>
                                          <p:attrName>ppt_w</p:attrName>
                                        </p:attrNameLst>
                                      </p:cBhvr>
                                      <p:tavLst>
                                        <p:tav tm="0">
                                          <p:val>
                                            <p:fltVal val="0"/>
                                          </p:val>
                                        </p:tav>
                                        <p:tav tm="100000">
                                          <p:val>
                                            <p:strVal val="#ppt_w"/>
                                          </p:val>
                                        </p:tav>
                                      </p:tavLst>
                                    </p:anim>
                                    <p:anim calcmode="lin" valueType="num">
                                      <p:cBhvr>
                                        <p:cTn id="24" dur="1000" fill="hold"/>
                                        <p:tgtEl>
                                          <p:spTgt spid="4">
                                            <p:txEl>
                                              <p:pRg st="4" end="4"/>
                                            </p:txEl>
                                          </p:spTgt>
                                        </p:tgtEl>
                                        <p:attrNameLst>
                                          <p:attrName>ppt_h</p:attrName>
                                        </p:attrNameLst>
                                      </p:cBhvr>
                                      <p:tavLst>
                                        <p:tav tm="0">
                                          <p:val>
                                            <p:fltVal val="0"/>
                                          </p:val>
                                        </p:tav>
                                        <p:tav tm="100000">
                                          <p:val>
                                            <p:strVal val="#ppt_h"/>
                                          </p:val>
                                        </p:tav>
                                      </p:tavLst>
                                    </p:anim>
                                    <p:anim calcmode="lin" valueType="num">
                                      <p:cBhvr>
                                        <p:cTn id="25" dur="1000" fill="hold"/>
                                        <p:tgtEl>
                                          <p:spTgt spid="4">
                                            <p:txEl>
                                              <p:pRg st="4" end="4"/>
                                            </p:txEl>
                                          </p:spTgt>
                                        </p:tgtEl>
                                        <p:attrNameLst>
                                          <p:attrName>style.rotation</p:attrName>
                                        </p:attrNameLst>
                                      </p:cBhvr>
                                      <p:tavLst>
                                        <p:tav tm="0">
                                          <p:val>
                                            <p:fltVal val="90"/>
                                          </p:val>
                                        </p:tav>
                                        <p:tav tm="100000">
                                          <p:val>
                                            <p:fltVal val="0"/>
                                          </p:val>
                                        </p:tav>
                                      </p:tavLst>
                                    </p:anim>
                                    <p:animEffect transition="in" filter="fade">
                                      <p:cBhvr>
                                        <p:cTn id="26" dur="1000"/>
                                        <p:tgtEl>
                                          <p:spTgt spid="4">
                                            <p:txEl>
                                              <p:pRg st="4" end="4"/>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31" presetClass="entr" presetSubtype="0" fill="hold" nodeType="clickEffect">
                                  <p:stCondLst>
                                    <p:cond delay="500"/>
                                  </p:stCondLst>
                                  <p:childTnLst>
                                    <p:set>
                                      <p:cBhvr>
                                        <p:cTn id="30" dur="1" fill="hold">
                                          <p:stCondLst>
                                            <p:cond delay="0"/>
                                          </p:stCondLst>
                                        </p:cTn>
                                        <p:tgtEl>
                                          <p:spTgt spid="4">
                                            <p:txEl>
                                              <p:pRg st="6" end="6"/>
                                            </p:txEl>
                                          </p:spTgt>
                                        </p:tgtEl>
                                        <p:attrNameLst>
                                          <p:attrName>style.visibility</p:attrName>
                                        </p:attrNameLst>
                                      </p:cBhvr>
                                      <p:to>
                                        <p:strVal val="visible"/>
                                      </p:to>
                                    </p:set>
                                    <p:anim calcmode="lin" valueType="num">
                                      <p:cBhvr>
                                        <p:cTn id="31" dur="1000" fill="hold"/>
                                        <p:tgtEl>
                                          <p:spTgt spid="4">
                                            <p:txEl>
                                              <p:pRg st="6" end="6"/>
                                            </p:txEl>
                                          </p:spTgt>
                                        </p:tgtEl>
                                        <p:attrNameLst>
                                          <p:attrName>ppt_w</p:attrName>
                                        </p:attrNameLst>
                                      </p:cBhvr>
                                      <p:tavLst>
                                        <p:tav tm="0">
                                          <p:val>
                                            <p:fltVal val="0"/>
                                          </p:val>
                                        </p:tav>
                                        <p:tav tm="100000">
                                          <p:val>
                                            <p:strVal val="#ppt_w"/>
                                          </p:val>
                                        </p:tav>
                                      </p:tavLst>
                                    </p:anim>
                                    <p:anim calcmode="lin" valueType="num">
                                      <p:cBhvr>
                                        <p:cTn id="32" dur="1000" fill="hold"/>
                                        <p:tgtEl>
                                          <p:spTgt spid="4">
                                            <p:txEl>
                                              <p:pRg st="6" end="6"/>
                                            </p:txEl>
                                          </p:spTgt>
                                        </p:tgtEl>
                                        <p:attrNameLst>
                                          <p:attrName>ppt_h</p:attrName>
                                        </p:attrNameLst>
                                      </p:cBhvr>
                                      <p:tavLst>
                                        <p:tav tm="0">
                                          <p:val>
                                            <p:fltVal val="0"/>
                                          </p:val>
                                        </p:tav>
                                        <p:tav tm="100000">
                                          <p:val>
                                            <p:strVal val="#ppt_h"/>
                                          </p:val>
                                        </p:tav>
                                      </p:tavLst>
                                    </p:anim>
                                    <p:anim calcmode="lin" valueType="num">
                                      <p:cBhvr>
                                        <p:cTn id="33" dur="1000" fill="hold"/>
                                        <p:tgtEl>
                                          <p:spTgt spid="4">
                                            <p:txEl>
                                              <p:pRg st="6" end="6"/>
                                            </p:txEl>
                                          </p:spTgt>
                                        </p:tgtEl>
                                        <p:attrNameLst>
                                          <p:attrName>style.rotation</p:attrName>
                                        </p:attrNameLst>
                                      </p:cBhvr>
                                      <p:tavLst>
                                        <p:tav tm="0">
                                          <p:val>
                                            <p:fltVal val="90"/>
                                          </p:val>
                                        </p:tav>
                                        <p:tav tm="100000">
                                          <p:val>
                                            <p:fltVal val="0"/>
                                          </p:val>
                                        </p:tav>
                                      </p:tavLst>
                                    </p:anim>
                                    <p:animEffect transition="in" filter="fade">
                                      <p:cBhvr>
                                        <p:cTn id="34" dur="1000"/>
                                        <p:tgtEl>
                                          <p:spTgt spid="4">
                                            <p:txEl>
                                              <p:pRg st="6" end="6"/>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31" presetClass="entr" presetSubtype="0" fill="hold" nodeType="clickEffect">
                                  <p:stCondLst>
                                    <p:cond delay="500"/>
                                  </p:stCondLst>
                                  <p:childTnLst>
                                    <p:set>
                                      <p:cBhvr>
                                        <p:cTn id="38" dur="1" fill="hold">
                                          <p:stCondLst>
                                            <p:cond delay="0"/>
                                          </p:stCondLst>
                                        </p:cTn>
                                        <p:tgtEl>
                                          <p:spTgt spid="4">
                                            <p:txEl>
                                              <p:pRg st="8" end="8"/>
                                            </p:txEl>
                                          </p:spTgt>
                                        </p:tgtEl>
                                        <p:attrNameLst>
                                          <p:attrName>style.visibility</p:attrName>
                                        </p:attrNameLst>
                                      </p:cBhvr>
                                      <p:to>
                                        <p:strVal val="visible"/>
                                      </p:to>
                                    </p:set>
                                    <p:anim calcmode="lin" valueType="num">
                                      <p:cBhvr>
                                        <p:cTn id="39" dur="1000" fill="hold"/>
                                        <p:tgtEl>
                                          <p:spTgt spid="4">
                                            <p:txEl>
                                              <p:pRg st="8" end="8"/>
                                            </p:txEl>
                                          </p:spTgt>
                                        </p:tgtEl>
                                        <p:attrNameLst>
                                          <p:attrName>ppt_w</p:attrName>
                                        </p:attrNameLst>
                                      </p:cBhvr>
                                      <p:tavLst>
                                        <p:tav tm="0">
                                          <p:val>
                                            <p:fltVal val="0"/>
                                          </p:val>
                                        </p:tav>
                                        <p:tav tm="100000">
                                          <p:val>
                                            <p:strVal val="#ppt_w"/>
                                          </p:val>
                                        </p:tav>
                                      </p:tavLst>
                                    </p:anim>
                                    <p:anim calcmode="lin" valueType="num">
                                      <p:cBhvr>
                                        <p:cTn id="40" dur="1000" fill="hold"/>
                                        <p:tgtEl>
                                          <p:spTgt spid="4">
                                            <p:txEl>
                                              <p:pRg st="8" end="8"/>
                                            </p:txEl>
                                          </p:spTgt>
                                        </p:tgtEl>
                                        <p:attrNameLst>
                                          <p:attrName>ppt_h</p:attrName>
                                        </p:attrNameLst>
                                      </p:cBhvr>
                                      <p:tavLst>
                                        <p:tav tm="0">
                                          <p:val>
                                            <p:fltVal val="0"/>
                                          </p:val>
                                        </p:tav>
                                        <p:tav tm="100000">
                                          <p:val>
                                            <p:strVal val="#ppt_h"/>
                                          </p:val>
                                        </p:tav>
                                      </p:tavLst>
                                    </p:anim>
                                    <p:anim calcmode="lin" valueType="num">
                                      <p:cBhvr>
                                        <p:cTn id="41" dur="1000" fill="hold"/>
                                        <p:tgtEl>
                                          <p:spTgt spid="4">
                                            <p:txEl>
                                              <p:pRg st="8" end="8"/>
                                            </p:txEl>
                                          </p:spTgt>
                                        </p:tgtEl>
                                        <p:attrNameLst>
                                          <p:attrName>style.rotation</p:attrName>
                                        </p:attrNameLst>
                                      </p:cBhvr>
                                      <p:tavLst>
                                        <p:tav tm="0">
                                          <p:val>
                                            <p:fltVal val="90"/>
                                          </p:val>
                                        </p:tav>
                                        <p:tav tm="100000">
                                          <p:val>
                                            <p:fltVal val="0"/>
                                          </p:val>
                                        </p:tav>
                                      </p:tavLst>
                                    </p:anim>
                                    <p:animEffect transition="in" filter="fade">
                                      <p:cBhvr>
                                        <p:cTn id="42" dur="1000"/>
                                        <p:tgtEl>
                                          <p:spTgt spid="4">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383</TotalTime>
  <Words>2538</Words>
  <Application>Microsoft Office PowerPoint</Application>
  <PresentationFormat>Широкоэкранный</PresentationFormat>
  <Paragraphs>141</Paragraphs>
  <Slides>18</Slides>
  <Notes>17</Notes>
  <HiddenSlides>0</HiddenSlides>
  <MMClips>1</MMClips>
  <ScaleCrop>false</ScaleCrop>
  <HeadingPairs>
    <vt:vector size="6" baseType="variant">
      <vt:variant>
        <vt:lpstr>Использованные шрифты</vt:lpstr>
      </vt:variant>
      <vt:variant>
        <vt:i4>5</vt:i4>
      </vt:variant>
      <vt:variant>
        <vt:lpstr>Тема</vt:lpstr>
      </vt:variant>
      <vt:variant>
        <vt:i4>1</vt:i4>
      </vt:variant>
      <vt:variant>
        <vt:lpstr>Заголовки слайдов</vt:lpstr>
      </vt:variant>
      <vt:variant>
        <vt:i4>18</vt:i4>
      </vt:variant>
    </vt:vector>
  </HeadingPairs>
  <TitlesOfParts>
    <vt:vector size="24" baseType="lpstr">
      <vt:lpstr>Arial MT</vt:lpstr>
      <vt:lpstr>Calibri</vt:lpstr>
      <vt:lpstr>Cambria</vt:lpstr>
      <vt:lpstr>Comic Sans MS</vt:lpstr>
      <vt:lpstr>Times New Roman</vt:lpstr>
      <vt:lpstr>Office Theme</vt:lpstr>
      <vt:lpstr>Развитие творческого потенциала ребенка с использованием инновационных педагогических технологий: Детский дизайн Арт-терапия «Рисуем музыку» Театрализация Лэпбук</vt:lpstr>
      <vt:lpstr>Презентация PowerPoint</vt:lpstr>
      <vt:lpstr>Презентация PowerPoint</vt:lpstr>
      <vt:lpstr>Презентация PowerPoint</vt:lpstr>
      <vt:lpstr>Детский дизайн</vt:lpstr>
      <vt:lpstr>Презентация PowerPoint</vt:lpstr>
      <vt:lpstr>Детский дизайн</vt:lpstr>
      <vt:lpstr>Детский дизайн</vt:lpstr>
      <vt:lpstr>Театрализация</vt:lpstr>
      <vt:lpstr>Театрализация</vt:lpstr>
      <vt:lpstr>Театрализация</vt:lpstr>
      <vt:lpstr>Лэпбук </vt:lpstr>
      <vt:lpstr>Лэпбук </vt:lpstr>
      <vt:lpstr>Лэпбук </vt:lpstr>
      <vt:lpstr>Арт-терапия «Рисуем музыку»</vt:lpstr>
      <vt:lpstr>Арт-терапия «Рисуем музыку»</vt:lpstr>
      <vt:lpstr>Арт-терапия «Рисуем музыку»</vt:lpstr>
      <vt:lpstr>А теперь давайте пофантазируем….</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Павел</dc:creator>
  <cp:lastModifiedBy>Alenaka</cp:lastModifiedBy>
  <cp:revision>36</cp:revision>
  <dcterms:created xsi:type="dcterms:W3CDTF">2024-03-15T15:04:55Z</dcterms:created>
  <dcterms:modified xsi:type="dcterms:W3CDTF">2024-03-18T16:30:47Z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2022-05-18T00:00:00Z</vt:filetime>
  </property>
  <property fmtid="{D5CDD505-2E9C-101B-9397-08002B2CF9AE}" pid="3" name="Creator">
    <vt:lpwstr>Microsoft® PowerPoint® 2010</vt:lpwstr>
  </property>
  <property fmtid="{D5CDD505-2E9C-101B-9397-08002B2CF9AE}" pid="4" name="LastSaved">
    <vt:filetime>2024-03-15T00:00:00Z</vt:filetime>
  </property>
</Properties>
</file>