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0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CE4E3-E6BA-46E3-A554-6585D40FD7BC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A3FC3-974A-438D-A3AF-6BC65B74B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A88F1-3816-4EE3-8429-C85880D1EE0A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530B-FADB-40F3-8F4D-C2F519F99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CEF3E-B557-4EA6-AC05-A3F7FD45052F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07A59-6859-49DF-8431-EF3C05A95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3F4B-0CB2-461C-80A4-DFE20689C70D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7D031-0B7A-4E42-B2A4-A3EECFAA2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0D14C-8342-47D2-9894-346C1867FE33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E5198-B300-46C7-AF85-9917B8F8A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A60CF-30FA-493D-A2A0-0BF11A13198E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3B4B6-50B9-4F1B-806F-0E0D0CED9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488B-71FF-4E9F-8A61-36B180DEF82B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69DB7-0371-4130-A2FD-E2E34BDA1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B1A5-C32B-4213-B2AE-DDCE6480BEDA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3144-87B1-43EF-AE3B-572418CA9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2D506-0495-4C93-A867-02C91A932F24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756CC-9520-4E55-B319-C9D0E84D8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24A59-C8B0-4698-B184-D0CD52836B63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09210-B19C-4819-B3E2-FC66067EA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8EDE-D64B-4E0D-9DE6-ED42205F6474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27F23-B88A-4101-9290-D2331E6B7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D6B3F3-AD75-47CC-BE88-54AABEE60FD5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A77631-12F9-4C9F-9CD8-B5A9B4965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>
                <a:solidFill>
                  <a:srgbClr val="BFBFBF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sp>
        <p:nvSpPr>
          <p:cNvPr id="8" name="Блок-схема: документ 7"/>
          <p:cNvSpPr/>
          <p:nvPr userDrawn="1"/>
        </p:nvSpPr>
        <p:spPr>
          <a:xfrm>
            <a:off x="179388" y="188913"/>
            <a:ext cx="8785225" cy="6669087"/>
          </a:xfrm>
          <a:prstGeom prst="flowChartDocumen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pic>
        <p:nvPicPr>
          <p:cNvPr id="1033" name="Рисунок 8" descr="10-1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188913"/>
            <a:ext cx="87852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ChangeArrowheads="1"/>
          </p:cNvSpPr>
          <p:nvPr/>
        </p:nvSpPr>
        <p:spPr bwMode="auto">
          <a:xfrm>
            <a:off x="755576" y="4437112"/>
            <a:ext cx="4572000" cy="97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dirty="0">
                <a:solidFill>
                  <a:schemeClr val="hlink"/>
                </a:solidFill>
                <a:latin typeface="Arial" charset="0"/>
              </a:rPr>
              <a:t>Автор: </a:t>
            </a:r>
            <a:r>
              <a:rPr lang="ru-RU" sz="1800" b="1" dirty="0" smtClean="0">
                <a:solidFill>
                  <a:schemeClr val="hlink"/>
                </a:solidFill>
                <a:latin typeface="Arial" charset="0"/>
              </a:rPr>
              <a:t>Доля Анна Витальевна</a:t>
            </a:r>
            <a:endParaRPr lang="ru-RU" sz="1800" b="1" dirty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Arial" charset="0"/>
              <a:buNone/>
            </a:pPr>
            <a:endParaRPr lang="ru-RU" sz="2800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3314" name="Rectangle 5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z="5400" b="1" smtClean="0">
                <a:solidFill>
                  <a:srgbClr val="333399"/>
                </a:solidFill>
                <a:latin typeface="Times New Roman" pitchFamily="18" charset="0"/>
              </a:rPr>
              <a:t>«Зимние виды спорта»</a:t>
            </a: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429000"/>
            <a:ext cx="31686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70952">
            <a:off x="428625" y="2152650"/>
            <a:ext cx="50323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70952">
            <a:off x="4284663" y="3429000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70952">
            <a:off x="6156325" y="1773238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70952">
            <a:off x="3276600" y="5516563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70952">
            <a:off x="428625" y="3519488"/>
            <a:ext cx="5048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8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70952">
            <a:off x="7956550" y="3213100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0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565400"/>
            <a:ext cx="598487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1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2492375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2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18507">
            <a:off x="7596188" y="4292600"/>
            <a:ext cx="833437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3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75537">
            <a:off x="2700338" y="5516563"/>
            <a:ext cx="833437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6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63524">
            <a:off x="8243888" y="3644900"/>
            <a:ext cx="5048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7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124436">
            <a:off x="4194176" y="1503362"/>
            <a:ext cx="45561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8"/>
          <p:cNvSpPr>
            <a:spLocks noGrp="1"/>
          </p:cNvSpPr>
          <p:nvPr>
            <p:ph type="title" idx="4294967295"/>
          </p:nvPr>
        </p:nvSpPr>
        <p:spPr>
          <a:xfrm>
            <a:off x="684213" y="1700213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333399"/>
                </a:solidFill>
                <a:latin typeface="Times New Roman" pitchFamily="18" charset="0"/>
              </a:rPr>
              <a:t>Найдите лишнюю картинку.</a:t>
            </a:r>
          </a:p>
        </p:txBody>
      </p:sp>
      <p:pic>
        <p:nvPicPr>
          <p:cNvPr id="2253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781300"/>
            <a:ext cx="1871662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3068638"/>
            <a:ext cx="2039938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581525"/>
            <a:ext cx="19923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275" y="2636838"/>
            <a:ext cx="127317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4581525"/>
            <a:ext cx="2159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/>
          </p:cNvSpPr>
          <p:nvPr>
            <p:ph type="title" idx="4294967295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333399"/>
                </a:solidFill>
                <a:latin typeface="Times New Roman" pitchFamily="18" charset="0"/>
              </a:rPr>
              <a:t>Каким видом спорта занимаются эти люди?</a:t>
            </a: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92422">
            <a:off x="468313" y="4221163"/>
            <a:ext cx="25193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9117">
            <a:off x="6372225" y="2349500"/>
            <a:ext cx="218757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08538">
            <a:off x="611188" y="2205038"/>
            <a:ext cx="24479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717138">
            <a:off x="3851275" y="4508500"/>
            <a:ext cx="2325688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2708275"/>
            <a:ext cx="2192338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196975"/>
            <a:ext cx="6697662" cy="1143000"/>
          </a:xfrm>
        </p:spPr>
        <p:txBody>
          <a:bodyPr/>
          <a:lstStyle/>
          <a:p>
            <a:r>
              <a:rPr lang="ru-RU" b="1" smtClean="0">
                <a:solidFill>
                  <a:srgbClr val="333399"/>
                </a:solidFill>
                <a:latin typeface="Times New Roman" pitchFamily="18" charset="0"/>
              </a:rPr>
              <a:t>Отгадайте загадки.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11188" y="2205038"/>
            <a:ext cx="38893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</a:rPr>
              <a:t>Спорт на свете есть такой,</a:t>
            </a:r>
          </a:p>
          <a:p>
            <a:r>
              <a:rPr lang="ru-RU" sz="2000" b="1">
                <a:solidFill>
                  <a:schemeClr val="hlink"/>
                </a:solidFill>
              </a:rPr>
              <a:t> Популярен он зимой.</a:t>
            </a:r>
          </a:p>
          <a:p>
            <a:r>
              <a:rPr lang="ru-RU" sz="2000" b="1">
                <a:solidFill>
                  <a:schemeClr val="hlink"/>
                </a:solidFill>
              </a:rPr>
              <a:t> На лыжах быстро ты бежишь,</a:t>
            </a:r>
          </a:p>
          <a:p>
            <a:r>
              <a:rPr lang="ru-RU" sz="2000" b="1">
                <a:solidFill>
                  <a:schemeClr val="hlink"/>
                </a:solidFill>
              </a:rPr>
              <a:t> За соперником спешишь. 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835150" y="3789363"/>
            <a:ext cx="226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(Лыжные гонки.)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003800" y="2276475"/>
            <a:ext cx="2879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33399"/>
                </a:solidFill>
              </a:rPr>
              <a:t>Про этот спорт</a:t>
            </a:r>
          </a:p>
          <a:p>
            <a:r>
              <a:rPr lang="ru-RU" sz="2000" b="1">
                <a:solidFill>
                  <a:srgbClr val="333399"/>
                </a:solidFill>
              </a:rPr>
              <a:t> Я много слышал:</a:t>
            </a:r>
          </a:p>
          <a:p>
            <a:r>
              <a:rPr lang="ru-RU" sz="2000" b="1">
                <a:solidFill>
                  <a:srgbClr val="333399"/>
                </a:solidFill>
              </a:rPr>
              <a:t> Воздушный акробат</a:t>
            </a:r>
          </a:p>
          <a:p>
            <a:r>
              <a:rPr lang="ru-RU" sz="2000" b="1">
                <a:solidFill>
                  <a:srgbClr val="333399"/>
                </a:solidFill>
              </a:rPr>
              <a:t> На лыжах. 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364163" y="3716338"/>
            <a:ext cx="1604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(Фристайл)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067175" y="4292600"/>
            <a:ext cx="4572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</a:rPr>
              <a:t>Во дворе с утра игра,</a:t>
            </a:r>
          </a:p>
          <a:p>
            <a:r>
              <a:rPr lang="ru-RU" sz="2000" b="1">
                <a:solidFill>
                  <a:schemeClr val="hlink"/>
                </a:solidFill>
              </a:rPr>
              <a:t> Разыгралась детвора.</a:t>
            </a:r>
          </a:p>
          <a:p>
            <a:r>
              <a:rPr lang="ru-RU" sz="2000" b="1">
                <a:solidFill>
                  <a:schemeClr val="hlink"/>
                </a:solidFill>
              </a:rPr>
              <a:t> Крики: «шайбу!», «мимо!», «бей!» -</a:t>
            </a:r>
          </a:p>
          <a:p>
            <a:r>
              <a:rPr lang="ru-RU" sz="2000" b="1">
                <a:solidFill>
                  <a:schemeClr val="hlink"/>
                </a:solidFill>
              </a:rPr>
              <a:t> Значит там игра — ….</a:t>
            </a:r>
          </a:p>
          <a:p>
            <a:r>
              <a:rPr lang="ru-RU" sz="2000" b="1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356100" y="5734050"/>
            <a:ext cx="122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(Хоккей)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4365625"/>
            <a:ext cx="37814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33399"/>
                </a:solidFill>
              </a:rPr>
              <a:t>Посмотрите -  вот герой,</a:t>
            </a:r>
          </a:p>
          <a:p>
            <a:r>
              <a:rPr lang="ru-RU" sz="2000" b="1">
                <a:solidFill>
                  <a:srgbClr val="333399"/>
                </a:solidFill>
              </a:rPr>
              <a:t>Он летит вниз головой,</a:t>
            </a:r>
          </a:p>
          <a:p>
            <a:r>
              <a:rPr lang="ru-RU" sz="2000" b="1">
                <a:solidFill>
                  <a:srgbClr val="333399"/>
                </a:solidFill>
              </a:rPr>
              <a:t>Животом на санках лежа.</a:t>
            </a:r>
          </a:p>
          <a:p>
            <a:r>
              <a:rPr lang="ru-RU" sz="2000" b="1">
                <a:solidFill>
                  <a:srgbClr val="333399"/>
                </a:solidFill>
              </a:rPr>
              <a:t>Страшно так, мороз по коже.</a:t>
            </a:r>
          </a:p>
          <a:p>
            <a:endParaRPr lang="ru-RU" sz="2000" b="1">
              <a:solidFill>
                <a:srgbClr val="333399"/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1619250" y="6021388"/>
            <a:ext cx="1541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(Скелетон)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  <p:bldP spid="24582" grpId="0"/>
      <p:bldP spid="24583" grpId="0"/>
      <p:bldP spid="24584" grpId="0"/>
      <p:bldP spid="24586" grpId="0"/>
      <p:bldP spid="245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50825" y="1916113"/>
            <a:ext cx="4572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33399"/>
                </a:solidFill>
              </a:rPr>
              <a:t>Долго ходом шли коньковым</a:t>
            </a:r>
          </a:p>
          <a:p>
            <a:r>
              <a:rPr lang="ru-RU" sz="2000" b="1">
                <a:solidFill>
                  <a:srgbClr val="333399"/>
                </a:solidFill>
              </a:rPr>
              <a:t> Друг за дружкою втроем,</a:t>
            </a:r>
          </a:p>
          <a:p>
            <a:r>
              <a:rPr lang="ru-RU" sz="2000" b="1">
                <a:solidFill>
                  <a:srgbClr val="333399"/>
                </a:solidFill>
              </a:rPr>
              <a:t> Было очень нелегко им</a:t>
            </a:r>
          </a:p>
          <a:p>
            <a:r>
              <a:rPr lang="ru-RU" sz="2000" b="1">
                <a:solidFill>
                  <a:srgbClr val="333399"/>
                </a:solidFill>
              </a:rPr>
              <a:t> Забираться на подъем.</a:t>
            </a:r>
          </a:p>
          <a:p>
            <a:r>
              <a:rPr lang="ru-RU" sz="2000" b="1">
                <a:solidFill>
                  <a:srgbClr val="333399"/>
                </a:solidFill>
              </a:rPr>
              <a:t> Вдруг отточенным движеньем</a:t>
            </a:r>
          </a:p>
          <a:p>
            <a:r>
              <a:rPr lang="ru-RU" sz="2000" b="1">
                <a:solidFill>
                  <a:srgbClr val="333399"/>
                </a:solidFill>
              </a:rPr>
              <a:t> Хвать винтовки – и стрелять!</a:t>
            </a:r>
          </a:p>
          <a:p>
            <a:r>
              <a:rPr lang="ru-RU" sz="2000" b="1">
                <a:solidFill>
                  <a:srgbClr val="333399"/>
                </a:solidFill>
              </a:rPr>
              <a:t> Бьют прицельно по мишеням,–</a:t>
            </a:r>
          </a:p>
          <a:p>
            <a:r>
              <a:rPr lang="ru-RU" sz="2000" b="1">
                <a:solidFill>
                  <a:srgbClr val="333399"/>
                </a:solidFill>
              </a:rPr>
              <a:t> Раз, другой, четыре, пять.</a:t>
            </a:r>
          </a:p>
          <a:p>
            <a:r>
              <a:rPr lang="ru-RU" sz="2000" b="1">
                <a:solidFill>
                  <a:srgbClr val="333399"/>
                </a:solidFill>
              </a:rPr>
              <a:t> И помчались под уклон.</a:t>
            </a:r>
          </a:p>
          <a:p>
            <a:r>
              <a:rPr lang="ru-RU" sz="2000" b="1">
                <a:solidFill>
                  <a:srgbClr val="333399"/>
                </a:solidFill>
              </a:rPr>
              <a:t> Что же это? …</a:t>
            </a:r>
          </a:p>
          <a:p>
            <a:r>
              <a:rPr lang="ru-RU" sz="2000" b="1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971550" y="5300663"/>
            <a:ext cx="1427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(Биатлон)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4787900" y="1916113"/>
            <a:ext cx="41052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</a:rPr>
              <a:t>На льду танцует фигурист,</a:t>
            </a:r>
          </a:p>
          <a:p>
            <a:r>
              <a:rPr lang="ru-RU" sz="2000" b="1">
                <a:solidFill>
                  <a:schemeClr val="hlink"/>
                </a:solidFill>
              </a:rPr>
              <a:t> Кружится, как осенний лист.</a:t>
            </a:r>
          </a:p>
          <a:p>
            <a:r>
              <a:rPr lang="ru-RU" sz="2000" b="1">
                <a:solidFill>
                  <a:schemeClr val="hlink"/>
                </a:solidFill>
              </a:rPr>
              <a:t>Он исполняет пируэт,</a:t>
            </a:r>
          </a:p>
          <a:p>
            <a:r>
              <a:rPr lang="ru-RU" sz="2000" b="1">
                <a:solidFill>
                  <a:schemeClr val="hlink"/>
                </a:solidFill>
              </a:rPr>
              <a:t> Потом двойной тулуп… Ах, нет!</a:t>
            </a:r>
          </a:p>
          <a:p>
            <a:r>
              <a:rPr lang="ru-RU" sz="2000" b="1">
                <a:solidFill>
                  <a:schemeClr val="hlink"/>
                </a:solidFill>
              </a:rPr>
              <a:t> Не в шубе он, легко одет.</a:t>
            </a:r>
          </a:p>
          <a:p>
            <a:r>
              <a:rPr lang="ru-RU" sz="2000" b="1">
                <a:solidFill>
                  <a:schemeClr val="hlink"/>
                </a:solidFill>
              </a:rPr>
              <a:t> И вот на льду теперь дуэт.</a:t>
            </a:r>
          </a:p>
          <a:p>
            <a:r>
              <a:rPr lang="ru-RU" sz="2000" b="1">
                <a:solidFill>
                  <a:schemeClr val="hlink"/>
                </a:solidFill>
              </a:rPr>
              <a:t> Эх, хорошо катаются!</a:t>
            </a:r>
          </a:p>
          <a:p>
            <a:r>
              <a:rPr lang="ru-RU" sz="2000" b="1">
                <a:solidFill>
                  <a:schemeClr val="hlink"/>
                </a:solidFill>
              </a:rPr>
              <a:t> Зал затаил дыхание.</a:t>
            </a:r>
          </a:p>
          <a:p>
            <a:r>
              <a:rPr lang="ru-RU" sz="2000" b="1">
                <a:solidFill>
                  <a:schemeClr val="hlink"/>
                </a:solidFill>
              </a:rPr>
              <a:t> Вид спорта называется…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4284663" y="5229225"/>
            <a:ext cx="2627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(Фигурное катание)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  <p:bldP spid="27658" grpId="0"/>
      <p:bldP spid="27659" grpId="0"/>
      <p:bldP spid="276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>
          <a:xfrm>
            <a:off x="0" y="1773238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000099"/>
                </a:solidFill>
                <a:latin typeface="Times New Roman" pitchFamily="18" charset="0"/>
              </a:rPr>
              <a:t>Фигурное катание</a:t>
            </a:r>
          </a:p>
        </p:txBody>
      </p:sp>
      <p:pic>
        <p:nvPicPr>
          <p:cNvPr id="14338" name="Picture 15" descr="i?id=142288306-1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95885">
            <a:off x="4075113" y="4354513"/>
            <a:ext cx="14414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429000"/>
            <a:ext cx="28527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2852738"/>
            <a:ext cx="26035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-252413" y="1989138"/>
            <a:ext cx="4249738" cy="1143000"/>
          </a:xfrm>
        </p:spPr>
        <p:txBody>
          <a:bodyPr/>
          <a:lstStyle/>
          <a:p>
            <a:r>
              <a:rPr lang="en-US" b="1" smtClean="0">
                <a:solidFill>
                  <a:srgbClr val="000099"/>
                </a:solidFill>
                <a:latin typeface="Times New Roman" pitchFamily="18" charset="0"/>
              </a:rPr>
              <a:t>Шорт трек</a:t>
            </a:r>
            <a:endParaRPr lang="ru-RU" b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57563"/>
            <a:ext cx="29527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54846">
            <a:off x="8027988" y="4149725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70952">
            <a:off x="755650" y="5589588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54853">
            <a:off x="4075907" y="2844006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9"/>
          <p:cNvSpPr>
            <a:spLocks/>
          </p:cNvSpPr>
          <p:nvPr/>
        </p:nvSpPr>
        <p:spPr bwMode="auto">
          <a:xfrm>
            <a:off x="4284663" y="1773238"/>
            <a:ext cx="43910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>
                <a:solidFill>
                  <a:srgbClr val="000099"/>
                </a:solidFill>
              </a:rPr>
              <a:t>Конькобежный спорт</a:t>
            </a:r>
          </a:p>
        </p:txBody>
      </p:sp>
      <p:pic>
        <p:nvPicPr>
          <p:cNvPr id="1536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500438"/>
            <a:ext cx="291782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70952">
            <a:off x="4140200" y="4221163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8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70952">
            <a:off x="3276600" y="5445125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title"/>
          </p:nvPr>
        </p:nvSpPr>
        <p:spPr>
          <a:xfrm>
            <a:off x="755650" y="1773238"/>
            <a:ext cx="3529013" cy="1008062"/>
          </a:xfrm>
        </p:spPr>
        <p:txBody>
          <a:bodyPr/>
          <a:lstStyle/>
          <a:p>
            <a:r>
              <a:rPr lang="en-US" b="1" smtClean="0">
                <a:solidFill>
                  <a:srgbClr val="000099"/>
                </a:solidFill>
                <a:latin typeface="Times New Roman" pitchFamily="18" charset="0"/>
              </a:rPr>
              <a:t>Хоккей</a:t>
            </a:r>
            <a:endParaRPr lang="ru-RU" b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997200"/>
            <a:ext cx="34559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8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70952">
            <a:off x="684213" y="1844675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9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70952">
            <a:off x="4140200" y="1268413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07166">
            <a:off x="7836694" y="1748631"/>
            <a:ext cx="6477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70952">
            <a:off x="2411413" y="5805488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2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9116">
            <a:off x="7986713" y="4610100"/>
            <a:ext cx="5048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12"/>
          <p:cNvSpPr>
            <a:spLocks/>
          </p:cNvSpPr>
          <p:nvPr/>
        </p:nvSpPr>
        <p:spPr bwMode="auto">
          <a:xfrm>
            <a:off x="5003800" y="1916113"/>
            <a:ext cx="25209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b="1">
                <a:solidFill>
                  <a:srgbClr val="333399"/>
                </a:solidFill>
              </a:rPr>
              <a:t>Керлинг</a:t>
            </a:r>
          </a:p>
        </p:txBody>
      </p:sp>
      <p:pic>
        <p:nvPicPr>
          <p:cNvPr id="1639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97200"/>
            <a:ext cx="3751263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1187450" y="2205038"/>
            <a:ext cx="4175125" cy="711200"/>
          </a:xfrm>
        </p:spPr>
        <p:txBody>
          <a:bodyPr/>
          <a:lstStyle/>
          <a:p>
            <a:r>
              <a:rPr lang="ru-RU" b="1" smtClean="0">
                <a:solidFill>
                  <a:srgbClr val="000099"/>
                </a:solidFill>
                <a:latin typeface="Times New Roman" pitchFamily="18" charset="0"/>
              </a:rPr>
              <a:t>Биатлон</a:t>
            </a:r>
          </a:p>
        </p:txBody>
      </p:sp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449638"/>
            <a:ext cx="3816350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916113"/>
            <a:ext cx="355123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i?id=275813202-6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67144">
            <a:off x="4859338" y="4652963"/>
            <a:ext cx="140017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i?id=275813202-6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200394">
            <a:off x="468313" y="1989138"/>
            <a:ext cx="1328737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323850" y="1916113"/>
            <a:ext cx="3960813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000099"/>
                </a:solidFill>
                <a:latin typeface="Times New Roman" pitchFamily="18" charset="0"/>
              </a:rPr>
              <a:t>Горнолыжный спорт</a:t>
            </a:r>
          </a:p>
        </p:txBody>
      </p:sp>
      <p:pic>
        <p:nvPicPr>
          <p:cNvPr id="18434" name="Picture 5" descr="kurshevel_leh_cerma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64866">
            <a:off x="539750" y="3429000"/>
            <a:ext cx="2505075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59418">
            <a:off x="8172450" y="4508500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70952">
            <a:off x="4067175" y="1484313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70952">
            <a:off x="323850" y="5734050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48302">
            <a:off x="3715544" y="3348831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70952">
            <a:off x="3708400" y="5084763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2"/>
          <p:cNvSpPr>
            <a:spLocks/>
          </p:cNvSpPr>
          <p:nvPr/>
        </p:nvSpPr>
        <p:spPr bwMode="auto">
          <a:xfrm>
            <a:off x="5219700" y="1773238"/>
            <a:ext cx="3384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b="1">
                <a:solidFill>
                  <a:srgbClr val="000099"/>
                </a:solidFill>
              </a:rPr>
              <a:t>Фристайл</a:t>
            </a:r>
            <a:endParaRPr lang="ru-RU" b="1">
              <a:solidFill>
                <a:srgbClr val="000099"/>
              </a:solidFill>
            </a:endParaRPr>
          </a:p>
        </p:txBody>
      </p:sp>
      <p:pic>
        <p:nvPicPr>
          <p:cNvPr id="1844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97606">
            <a:off x="5003800" y="3500438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5364163" y="1628775"/>
            <a:ext cx="3117850" cy="1152525"/>
          </a:xfrm>
        </p:spPr>
        <p:txBody>
          <a:bodyPr/>
          <a:lstStyle/>
          <a:p>
            <a:r>
              <a:rPr lang="ru-RU" sz="4000" b="1" smtClean="0">
                <a:solidFill>
                  <a:srgbClr val="000099"/>
                </a:solidFill>
                <a:latin typeface="Times New Roman" pitchFamily="18" charset="0"/>
              </a:rPr>
              <a:t>Лыжные гонки</a:t>
            </a:r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997200"/>
            <a:ext cx="2879725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i?id=275813202-63-72&amp;n=21"/>
          <p:cNvPicPr>
            <a:picLocks noChangeAspect="1" noChangeArrowheads="1"/>
          </p:cNvPicPr>
          <p:nvPr/>
        </p:nvPicPr>
        <p:blipFill>
          <a:blip r:embed="rId3" cstate="print"/>
          <a:srcRect t="4532" r="37738"/>
          <a:stretch>
            <a:fillRect/>
          </a:stretch>
        </p:blipFill>
        <p:spPr bwMode="auto">
          <a:xfrm rot="2267144">
            <a:off x="395288" y="1268413"/>
            <a:ext cx="7778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i?id=275813202-63-72&amp;n=21"/>
          <p:cNvPicPr>
            <a:picLocks noChangeAspect="1" noChangeArrowheads="1"/>
          </p:cNvPicPr>
          <p:nvPr/>
        </p:nvPicPr>
        <p:blipFill>
          <a:blip r:embed="rId3" cstate="print"/>
          <a:srcRect l="61792" b="38368"/>
          <a:stretch>
            <a:fillRect/>
          </a:stretch>
        </p:blipFill>
        <p:spPr bwMode="auto">
          <a:xfrm rot="2267144">
            <a:off x="4356100" y="5084763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i?id=275813202-63-72&amp;n=21"/>
          <p:cNvPicPr>
            <a:picLocks noChangeAspect="1" noChangeArrowheads="1"/>
          </p:cNvPicPr>
          <p:nvPr/>
        </p:nvPicPr>
        <p:blipFill>
          <a:blip r:embed="rId3" cstate="print"/>
          <a:srcRect l="61792" b="38368"/>
          <a:stretch>
            <a:fillRect/>
          </a:stretch>
        </p:blipFill>
        <p:spPr bwMode="auto">
          <a:xfrm rot="2267144">
            <a:off x="4932363" y="3068638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i?id=275813202-63-72&amp;n=21"/>
          <p:cNvPicPr>
            <a:picLocks noChangeAspect="1" noChangeArrowheads="1"/>
          </p:cNvPicPr>
          <p:nvPr/>
        </p:nvPicPr>
        <p:blipFill>
          <a:blip r:embed="rId3" cstate="print"/>
          <a:srcRect l="61792" b="38368"/>
          <a:stretch>
            <a:fillRect/>
          </a:stretch>
        </p:blipFill>
        <p:spPr bwMode="auto">
          <a:xfrm rot="2267144">
            <a:off x="7956550" y="2133600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 descr="i?id=275813202-63-72&amp;n=21"/>
          <p:cNvPicPr>
            <a:picLocks noChangeAspect="1" noChangeArrowheads="1"/>
          </p:cNvPicPr>
          <p:nvPr/>
        </p:nvPicPr>
        <p:blipFill>
          <a:blip r:embed="rId3" cstate="print"/>
          <a:srcRect l="61792" b="38368"/>
          <a:stretch>
            <a:fillRect/>
          </a:stretch>
        </p:blipFill>
        <p:spPr bwMode="auto">
          <a:xfrm rot="2267144">
            <a:off x="8316913" y="4724400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1" descr="i?id=275813202-63-72&amp;n=21"/>
          <p:cNvPicPr>
            <a:picLocks noChangeAspect="1" noChangeArrowheads="1"/>
          </p:cNvPicPr>
          <p:nvPr/>
        </p:nvPicPr>
        <p:blipFill>
          <a:blip r:embed="rId3" cstate="print"/>
          <a:srcRect t="4532" r="37738"/>
          <a:stretch>
            <a:fillRect/>
          </a:stretch>
        </p:blipFill>
        <p:spPr bwMode="auto">
          <a:xfrm rot="2267144">
            <a:off x="395288" y="4149725"/>
            <a:ext cx="7778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2" descr="i?id=275813202-63-72&amp;n=21"/>
          <p:cNvPicPr>
            <a:picLocks noChangeAspect="1" noChangeArrowheads="1"/>
          </p:cNvPicPr>
          <p:nvPr/>
        </p:nvPicPr>
        <p:blipFill>
          <a:blip r:embed="rId3" cstate="print"/>
          <a:srcRect t="4532" r="37738"/>
          <a:stretch>
            <a:fillRect/>
          </a:stretch>
        </p:blipFill>
        <p:spPr bwMode="auto">
          <a:xfrm rot="2267144">
            <a:off x="3851275" y="1773238"/>
            <a:ext cx="7778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Rectangle 2"/>
          <p:cNvSpPr>
            <a:spLocks/>
          </p:cNvSpPr>
          <p:nvPr/>
        </p:nvSpPr>
        <p:spPr bwMode="auto">
          <a:xfrm>
            <a:off x="684213" y="2205038"/>
            <a:ext cx="31892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4000" b="1">
                <a:solidFill>
                  <a:srgbClr val="000099"/>
                </a:solidFill>
              </a:rPr>
              <a:t>Прыжки на лыжах с трамплина</a:t>
            </a:r>
          </a:p>
        </p:txBody>
      </p:sp>
      <p:pic>
        <p:nvPicPr>
          <p:cNvPr id="194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4149725"/>
            <a:ext cx="28813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 descr="i?id=275813202-63-72&amp;n=21"/>
          <p:cNvPicPr>
            <a:picLocks noChangeAspect="1" noChangeArrowheads="1"/>
          </p:cNvPicPr>
          <p:nvPr/>
        </p:nvPicPr>
        <p:blipFill>
          <a:blip r:embed="rId2" cstate="print"/>
          <a:srcRect l="61792" b="38368"/>
          <a:stretch>
            <a:fillRect/>
          </a:stretch>
        </p:blipFill>
        <p:spPr bwMode="auto">
          <a:xfrm rot="2267144">
            <a:off x="6300788" y="1268413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9" descr="i?id=275813202-63-72&amp;n=21"/>
          <p:cNvPicPr>
            <a:picLocks noChangeAspect="1" noChangeArrowheads="1"/>
          </p:cNvPicPr>
          <p:nvPr/>
        </p:nvPicPr>
        <p:blipFill>
          <a:blip r:embed="rId2" cstate="print"/>
          <a:srcRect l="61792" b="38368"/>
          <a:stretch>
            <a:fillRect/>
          </a:stretch>
        </p:blipFill>
        <p:spPr bwMode="auto">
          <a:xfrm rot="2267144">
            <a:off x="4211638" y="5445125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0" descr="i?id=275813202-63-72&amp;n=21"/>
          <p:cNvPicPr>
            <a:picLocks noChangeAspect="1" noChangeArrowheads="1"/>
          </p:cNvPicPr>
          <p:nvPr/>
        </p:nvPicPr>
        <p:blipFill>
          <a:blip r:embed="rId2" cstate="print"/>
          <a:srcRect l="61792" b="38368"/>
          <a:stretch>
            <a:fillRect/>
          </a:stretch>
        </p:blipFill>
        <p:spPr bwMode="auto">
          <a:xfrm rot="2267144">
            <a:off x="684213" y="5805488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1" descr="i?id=275813202-63-72&amp;n=21"/>
          <p:cNvPicPr>
            <a:picLocks noChangeAspect="1" noChangeArrowheads="1"/>
          </p:cNvPicPr>
          <p:nvPr/>
        </p:nvPicPr>
        <p:blipFill>
          <a:blip r:embed="rId2" cstate="print"/>
          <a:srcRect l="61792" b="38368"/>
          <a:stretch>
            <a:fillRect/>
          </a:stretch>
        </p:blipFill>
        <p:spPr bwMode="auto">
          <a:xfrm rot="2267144">
            <a:off x="3924300" y="1557338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i?id=275813202-63-72&amp;n=21"/>
          <p:cNvPicPr>
            <a:picLocks noChangeAspect="1" noChangeArrowheads="1"/>
          </p:cNvPicPr>
          <p:nvPr/>
        </p:nvPicPr>
        <p:blipFill>
          <a:blip r:embed="rId2" cstate="print"/>
          <a:srcRect l="61792" b="38368"/>
          <a:stretch>
            <a:fillRect/>
          </a:stretch>
        </p:blipFill>
        <p:spPr bwMode="auto">
          <a:xfrm rot="2267144">
            <a:off x="8316913" y="4797425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10"/>
          <p:cNvSpPr>
            <a:spLocks/>
          </p:cNvSpPr>
          <p:nvPr/>
        </p:nvSpPr>
        <p:spPr bwMode="auto">
          <a:xfrm>
            <a:off x="323850" y="2060575"/>
            <a:ext cx="448468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>
                <a:solidFill>
                  <a:srgbClr val="333399"/>
                </a:solidFill>
              </a:rPr>
              <a:t>Санный спорт</a:t>
            </a:r>
          </a:p>
        </p:txBody>
      </p:sp>
      <p:pic>
        <p:nvPicPr>
          <p:cNvPr id="2048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573463"/>
            <a:ext cx="3527425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14"/>
          <p:cNvSpPr>
            <a:spLocks/>
          </p:cNvSpPr>
          <p:nvPr/>
        </p:nvSpPr>
        <p:spPr bwMode="auto">
          <a:xfrm>
            <a:off x="4716463" y="1916113"/>
            <a:ext cx="37798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b="1">
                <a:solidFill>
                  <a:srgbClr val="333399"/>
                </a:solidFill>
              </a:rPr>
              <a:t>Сноуборд</a:t>
            </a:r>
            <a:endParaRPr lang="ru-RU" b="1">
              <a:solidFill>
                <a:srgbClr val="333399"/>
              </a:solidFill>
            </a:endParaRPr>
          </a:p>
        </p:txBody>
      </p:sp>
      <p:pic>
        <p:nvPicPr>
          <p:cNvPr id="2048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997200"/>
            <a:ext cx="35639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i?id=275813202-63-72&amp;n=21"/>
          <p:cNvPicPr>
            <a:picLocks noChangeAspect="1" noChangeArrowheads="1"/>
          </p:cNvPicPr>
          <p:nvPr/>
        </p:nvPicPr>
        <p:blipFill>
          <a:blip r:embed="rId2" cstate="print"/>
          <a:srcRect l="61792" b="38368"/>
          <a:stretch>
            <a:fillRect/>
          </a:stretch>
        </p:blipFill>
        <p:spPr bwMode="auto">
          <a:xfrm rot="2267144">
            <a:off x="684213" y="5516563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7" descr="i?id=275813202-63-72&amp;n=21"/>
          <p:cNvPicPr>
            <a:picLocks noChangeAspect="1" noChangeArrowheads="1"/>
          </p:cNvPicPr>
          <p:nvPr/>
        </p:nvPicPr>
        <p:blipFill>
          <a:blip r:embed="rId2" cstate="print"/>
          <a:srcRect l="61792" b="38368"/>
          <a:stretch>
            <a:fillRect/>
          </a:stretch>
        </p:blipFill>
        <p:spPr bwMode="auto">
          <a:xfrm rot="2267144">
            <a:off x="8243888" y="1700213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8" descr="i?id=275813202-63-72&amp;n=21"/>
          <p:cNvPicPr>
            <a:picLocks noChangeAspect="1" noChangeArrowheads="1"/>
          </p:cNvPicPr>
          <p:nvPr/>
        </p:nvPicPr>
        <p:blipFill>
          <a:blip r:embed="rId2" cstate="print"/>
          <a:srcRect l="61792" b="38368"/>
          <a:stretch>
            <a:fillRect/>
          </a:stretch>
        </p:blipFill>
        <p:spPr bwMode="auto">
          <a:xfrm rot="2267144">
            <a:off x="3708400" y="1844675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 descr="i?id=275813202-63-72&amp;n=21"/>
          <p:cNvPicPr>
            <a:picLocks noChangeAspect="1" noChangeArrowheads="1"/>
          </p:cNvPicPr>
          <p:nvPr/>
        </p:nvPicPr>
        <p:blipFill>
          <a:blip r:embed="rId2" cstate="print"/>
          <a:srcRect l="61792" b="38368"/>
          <a:stretch>
            <a:fillRect/>
          </a:stretch>
        </p:blipFill>
        <p:spPr bwMode="auto">
          <a:xfrm rot="2267144">
            <a:off x="2124075" y="6210300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" descr="i?id=275813202-63-72&amp;n=21"/>
          <p:cNvPicPr>
            <a:picLocks noChangeAspect="1" noChangeArrowheads="1"/>
          </p:cNvPicPr>
          <p:nvPr/>
        </p:nvPicPr>
        <p:blipFill>
          <a:blip r:embed="rId2" cstate="print"/>
          <a:srcRect l="61792" b="38368"/>
          <a:stretch>
            <a:fillRect/>
          </a:stretch>
        </p:blipFill>
        <p:spPr bwMode="auto">
          <a:xfrm rot="2267144">
            <a:off x="4643438" y="5157788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11"/>
          <p:cNvSpPr>
            <a:spLocks noGrp="1"/>
          </p:cNvSpPr>
          <p:nvPr>
            <p:ph type="body" sz="half" idx="4294967295"/>
          </p:nvPr>
        </p:nvSpPr>
        <p:spPr>
          <a:xfrm>
            <a:off x="900113" y="1989138"/>
            <a:ext cx="3163887" cy="11811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400" b="1" smtClean="0">
                <a:solidFill>
                  <a:srgbClr val="333399"/>
                </a:solidFill>
                <a:latin typeface="Times New Roman" pitchFamily="18" charset="0"/>
              </a:rPr>
              <a:t>Бобслей</a:t>
            </a:r>
          </a:p>
        </p:txBody>
      </p:sp>
      <p:pic>
        <p:nvPicPr>
          <p:cNvPr id="2151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924175"/>
            <a:ext cx="31686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16"/>
          <p:cNvSpPr>
            <a:spLocks noGrp="1"/>
          </p:cNvSpPr>
          <p:nvPr>
            <p:ph type="title" idx="4294967295"/>
          </p:nvPr>
        </p:nvSpPr>
        <p:spPr>
          <a:xfrm>
            <a:off x="4572000" y="1916113"/>
            <a:ext cx="3262313" cy="1143000"/>
          </a:xfrm>
        </p:spPr>
        <p:txBody>
          <a:bodyPr/>
          <a:lstStyle/>
          <a:p>
            <a:r>
              <a:rPr lang="ru-RU" b="1" smtClean="0">
                <a:solidFill>
                  <a:srgbClr val="333399"/>
                </a:solidFill>
                <a:latin typeface="Times New Roman" pitchFamily="18" charset="0"/>
              </a:rPr>
              <a:t>Скелетон</a:t>
            </a:r>
          </a:p>
        </p:txBody>
      </p:sp>
      <p:pic>
        <p:nvPicPr>
          <p:cNvPr id="21513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2924175"/>
            <a:ext cx="3048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275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«Зимние виды спорта»</vt:lpstr>
      <vt:lpstr>Фигурное катание</vt:lpstr>
      <vt:lpstr>Шорт трек</vt:lpstr>
      <vt:lpstr>Хоккей</vt:lpstr>
      <vt:lpstr>Биатлон</vt:lpstr>
      <vt:lpstr>Горнолыжный спорт</vt:lpstr>
      <vt:lpstr>Лыжные гонки</vt:lpstr>
      <vt:lpstr>Слайд 8</vt:lpstr>
      <vt:lpstr>Скелетон</vt:lpstr>
      <vt:lpstr>Найдите лишнюю картинку.</vt:lpstr>
      <vt:lpstr>Каким видом спорта занимаются эти люди?</vt:lpstr>
      <vt:lpstr>Отгадайте загадки.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виды спорта</dc:title>
  <dc:creator>Мажура Ю.М.</dc:creator>
  <cp:lastModifiedBy>User</cp:lastModifiedBy>
  <cp:revision>13</cp:revision>
  <dcterms:created xsi:type="dcterms:W3CDTF">2013-12-04T14:53:15Z</dcterms:created>
  <dcterms:modified xsi:type="dcterms:W3CDTF">2020-04-15T12:21:48Z</dcterms:modified>
</cp:coreProperties>
</file>