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80" r:id="rId14"/>
    <p:sldId id="271" r:id="rId15"/>
    <p:sldId id="272" r:id="rId16"/>
    <p:sldId id="278" r:id="rId17"/>
    <p:sldId id="273" r:id="rId18"/>
    <p:sldId id="274" r:id="rId19"/>
    <p:sldId id="275" r:id="rId20"/>
    <p:sldId id="276" r:id="rId21"/>
    <p:sldId id="277" r:id="rId22"/>
    <p:sldId id="279" r:id="rId23"/>
    <p:sldId id="25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0" y="-64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15.04.2020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dirty="0"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15.04.2020</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hyperlink" Target="http://ru.sport-wiki.org/vidy-sporta/parusnyj-sport/" TargetMode="External"/><Relationship Id="rId1" Type="http://schemas.openxmlformats.org/officeDocument/2006/relationships/slideLayout" Target="../slideLayouts/slideLayout1.xml"/><Relationship Id="rId4" Type="http://schemas.openxmlformats.org/officeDocument/2006/relationships/image" Target="../media/image38.jpeg"/></Relationships>
</file>

<file path=ppt/slides/_rels/slide23.xml.rels><?xml version="1.0" encoding="UTF-8" standalone="yes"?>
<Relationships xmlns="http://schemas.openxmlformats.org/package/2006/relationships"><Relationship Id="rId3" Type="http://schemas.openxmlformats.org/officeDocument/2006/relationships/hyperlink" Target="http://ru.sport-wiki.org/letnie-vidy-sporta/" TargetMode="External"/><Relationship Id="rId2" Type="http://schemas.openxmlformats.org/officeDocument/2006/relationships/hyperlink" Target="https://yandex.ru/" TargetMode="External"/><Relationship Id="rId1" Type="http://schemas.openxmlformats.org/officeDocument/2006/relationships/slideLayout" Target="../slideLayouts/slideLayout1.xml"/><Relationship Id="rId5" Type="http://schemas.openxmlformats.org/officeDocument/2006/relationships/hyperlink" Target="http://nsportal.ru/detskiy-sad/zdorovyy-obraz-zhizni/" TargetMode="External"/><Relationship Id="rId4" Type="http://schemas.openxmlformats.org/officeDocument/2006/relationships/hyperlink" Target="http://www.olympic.ru/upload/documents/team/olympic-textbook/tou-25_blok.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ru.sport-wiki.org/vidy-sporta/legkaya-atletika/"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ru.sport-wiki.org/vidy-sporta/strelba-iz-luka/" TargetMode="Externa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40768"/>
            <a:ext cx="7851648" cy="1584176"/>
          </a:xfrm>
        </p:spPr>
        <p:txBody>
          <a:bodyPr/>
          <a:lstStyle/>
          <a:p>
            <a:r>
              <a:rPr lang="ru-RU" dirty="0" smtClean="0">
                <a:solidFill>
                  <a:schemeClr val="tx1">
                    <a:lumMod val="50000"/>
                  </a:schemeClr>
                </a:solidFill>
              </a:rPr>
              <a:t>ЛЕТНИЕ ВИДЫ СПОРТА</a:t>
            </a:r>
            <a:endParaRPr lang="ru-RU" dirty="0">
              <a:solidFill>
                <a:schemeClr val="tx1">
                  <a:lumMod val="50000"/>
                </a:schemeClr>
              </a:solidFill>
            </a:endParaRPr>
          </a:p>
        </p:txBody>
      </p:sp>
      <p:sp>
        <p:nvSpPr>
          <p:cNvPr id="3" name="Подзаголовок 2"/>
          <p:cNvSpPr>
            <a:spLocks noGrp="1"/>
          </p:cNvSpPr>
          <p:nvPr>
            <p:ph type="subTitle" idx="1"/>
          </p:nvPr>
        </p:nvSpPr>
        <p:spPr>
          <a:xfrm>
            <a:off x="3851920" y="4437112"/>
            <a:ext cx="4968552" cy="2016224"/>
          </a:xfrm>
        </p:spPr>
        <p:txBody>
          <a:bodyPr>
            <a:normAutofit/>
          </a:bodyPr>
          <a:lstStyle/>
          <a:p>
            <a:r>
              <a:rPr lang="ru-RU" sz="2400" b="1" dirty="0" smtClean="0">
                <a:solidFill>
                  <a:schemeClr val="tx1">
                    <a:lumMod val="50000"/>
                  </a:schemeClr>
                </a:solidFill>
                <a:effectLst>
                  <a:outerShdw blurRad="38100" dist="38100" dir="2700000" algn="tl">
                    <a:srgbClr val="000000">
                      <a:alpha val="43137"/>
                    </a:srgbClr>
                  </a:outerShdw>
                </a:effectLst>
              </a:rPr>
              <a:t>Подготовила: </a:t>
            </a:r>
          </a:p>
          <a:p>
            <a:r>
              <a:rPr lang="ru-RU" sz="2400" b="1" dirty="0" smtClean="0">
                <a:solidFill>
                  <a:schemeClr val="tx1">
                    <a:lumMod val="50000"/>
                  </a:schemeClr>
                </a:solidFill>
                <a:effectLst>
                  <a:outerShdw blurRad="38100" dist="38100" dir="2700000" algn="tl">
                    <a:srgbClr val="000000">
                      <a:alpha val="43137"/>
                    </a:srgbClr>
                  </a:outerShdw>
                </a:effectLst>
              </a:rPr>
              <a:t>инструктор по </a:t>
            </a:r>
          </a:p>
          <a:p>
            <a:r>
              <a:rPr lang="ru-RU" sz="2400" b="1" dirty="0" smtClean="0">
                <a:solidFill>
                  <a:schemeClr val="tx1">
                    <a:lumMod val="50000"/>
                  </a:schemeClr>
                </a:solidFill>
                <a:effectLst>
                  <a:outerShdw blurRad="38100" dist="38100" dir="2700000" algn="tl">
                    <a:srgbClr val="000000">
                      <a:alpha val="43137"/>
                    </a:srgbClr>
                  </a:outerShdw>
                </a:effectLst>
              </a:rPr>
              <a:t>физической культуре</a:t>
            </a:r>
          </a:p>
          <a:p>
            <a:r>
              <a:rPr lang="ru-RU" sz="2400" b="1" dirty="0" smtClean="0">
                <a:solidFill>
                  <a:schemeClr val="tx1">
                    <a:lumMod val="50000"/>
                  </a:schemeClr>
                </a:solidFill>
                <a:effectLst>
                  <a:outerShdw blurRad="38100" dist="38100" dir="2700000" algn="tl">
                    <a:srgbClr val="000000">
                      <a:alpha val="43137"/>
                    </a:srgbClr>
                  </a:outerShdw>
                </a:effectLst>
              </a:rPr>
              <a:t>Доля Анна Витальевна</a:t>
            </a:r>
            <a:endParaRPr lang="ru-RU" sz="2400" b="1" dirty="0">
              <a:solidFill>
                <a:schemeClr val="tx1">
                  <a:lumMod val="50000"/>
                </a:schemeClr>
              </a:solidFill>
              <a:effectLst>
                <a:outerShdw blurRad="38100" dist="38100" dir="2700000" algn="tl">
                  <a:srgbClr val="000000">
                    <a:alpha val="43137"/>
                  </a:srgbClr>
                </a:outerShdw>
              </a:effectLst>
            </a:endParaRPr>
          </a:p>
        </p:txBody>
      </p:sp>
      <p:pic>
        <p:nvPicPr>
          <p:cNvPr id="4" name="Рисунок 3" descr="0.jpg"/>
          <p:cNvPicPr>
            <a:picLocks noChangeAspect="1"/>
          </p:cNvPicPr>
          <p:nvPr/>
        </p:nvPicPr>
        <p:blipFill>
          <a:blip r:embed="rId2" cstate="email"/>
          <a:stretch>
            <a:fillRect/>
          </a:stretch>
        </p:blipFill>
        <p:spPr>
          <a:xfrm>
            <a:off x="251520" y="3645024"/>
            <a:ext cx="3840427" cy="28803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936104"/>
          </a:xfrm>
        </p:spPr>
        <p:txBody>
          <a:bodyPr/>
          <a:lstStyle/>
          <a:p>
            <a:pPr algn="ctr"/>
            <a:r>
              <a:rPr lang="ru-RU" dirty="0" smtClean="0"/>
              <a:t>ХОККЕЙ НА ТРАВЕ</a:t>
            </a:r>
            <a:endParaRPr lang="ru-RU" dirty="0"/>
          </a:p>
        </p:txBody>
      </p:sp>
      <p:sp>
        <p:nvSpPr>
          <p:cNvPr id="3" name="Подзаголовок 2"/>
          <p:cNvSpPr>
            <a:spLocks noGrp="1"/>
          </p:cNvSpPr>
          <p:nvPr>
            <p:ph type="subTitle" idx="1"/>
          </p:nvPr>
        </p:nvSpPr>
        <p:spPr>
          <a:xfrm>
            <a:off x="4788024" y="1772816"/>
            <a:ext cx="4176464" cy="3208320"/>
          </a:xfrm>
        </p:spPr>
        <p:txBody>
          <a:bodyPr>
            <a:normAutofit fontScale="62500" lnSpcReduction="20000"/>
          </a:bodyPr>
          <a:lstStyle/>
          <a:p>
            <a:pPr algn="l"/>
            <a:r>
              <a:rPr lang="ru-RU" sz="2900" b="1" dirty="0" smtClean="0">
                <a:solidFill>
                  <a:schemeClr val="bg1">
                    <a:lumMod val="75000"/>
                    <a:lumOff val="25000"/>
                  </a:schemeClr>
                </a:solidFill>
              </a:rPr>
              <a:t>Хоккей на траве – спортивная командная игра с клюшками и пластиковым мячом на траве, целью в которой является забросить мяч в ворота соперника большее число раз, чем это сделает команда соперника в установленное время. Хоккей с мячом на траве популярен как среди мужчин, так и среди женщин.</a:t>
            </a:r>
            <a:r>
              <a:rPr lang="ru-RU" sz="2900" b="1" dirty="0" smtClean="0">
                <a:solidFill>
                  <a:schemeClr val="bg1">
                    <a:lumMod val="65000"/>
                    <a:lumOff val="35000"/>
                  </a:schemeClr>
                </a:solidFill>
              </a:rPr>
              <a:t/>
            </a:r>
            <a:br>
              <a:rPr lang="ru-RU" sz="2900" b="1" dirty="0" smtClean="0">
                <a:solidFill>
                  <a:schemeClr val="bg1">
                    <a:lumMod val="65000"/>
                    <a:lumOff val="35000"/>
                  </a:schemeClr>
                </a:solidFill>
              </a:rPr>
            </a:br>
            <a:r>
              <a:rPr lang="ru-RU" sz="2900" b="1" dirty="0" smtClean="0">
                <a:solidFill>
                  <a:schemeClr val="bg1">
                    <a:lumMod val="65000"/>
                    <a:lumOff val="35000"/>
                  </a:schemeClr>
                </a:solidFill>
              </a:rPr>
              <a:t/>
            </a:r>
            <a:br>
              <a:rPr lang="ru-RU" sz="2900" b="1" dirty="0" smtClean="0">
                <a:solidFill>
                  <a:schemeClr val="bg1">
                    <a:lumMod val="65000"/>
                    <a:lumOff val="35000"/>
                  </a:schemeClr>
                </a:solidFill>
              </a:rPr>
            </a:br>
            <a:r>
              <a:rPr lang="ru-RU" dirty="0" smtClean="0"/>
              <a:t/>
            </a:r>
            <a:br>
              <a:rPr lang="ru-RU" dirty="0" smtClean="0"/>
            </a:br>
            <a:endParaRPr lang="ru-RU" dirty="0" smtClean="0"/>
          </a:p>
          <a:p>
            <a:endParaRPr lang="ru-RU" dirty="0"/>
          </a:p>
        </p:txBody>
      </p:sp>
      <p:pic>
        <p:nvPicPr>
          <p:cNvPr id="4" name="Рисунок 3" descr="velotrekovye-gonki.jpg"/>
          <p:cNvPicPr>
            <a:picLocks noChangeAspect="1"/>
          </p:cNvPicPr>
          <p:nvPr/>
        </p:nvPicPr>
        <p:blipFill>
          <a:blip r:embed="rId2" cstate="email"/>
          <a:stretch>
            <a:fillRect/>
          </a:stretch>
        </p:blipFill>
        <p:spPr>
          <a:xfrm>
            <a:off x="539552" y="1844824"/>
            <a:ext cx="3744966" cy="22303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hockey_1024x768.jpg"/>
          <p:cNvPicPr>
            <a:picLocks noChangeAspect="1"/>
          </p:cNvPicPr>
          <p:nvPr/>
        </p:nvPicPr>
        <p:blipFill>
          <a:blip r:embed="rId3" cstate="email"/>
          <a:stretch>
            <a:fillRect/>
          </a:stretch>
        </p:blipFill>
        <p:spPr>
          <a:xfrm>
            <a:off x="5580112" y="4221088"/>
            <a:ext cx="3059832" cy="22948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864096"/>
          </a:xfrm>
        </p:spPr>
        <p:txBody>
          <a:bodyPr>
            <a:normAutofit fontScale="90000"/>
          </a:bodyPr>
          <a:lstStyle/>
          <a:p>
            <a:r>
              <a:rPr lang="ru-RU" dirty="0" smtClean="0"/>
              <a:t>АКАДЕМИЧЕСКАЯ ГРЕБЛЯ</a:t>
            </a:r>
            <a:endParaRPr lang="ru-RU" dirty="0"/>
          </a:p>
        </p:txBody>
      </p:sp>
      <p:sp>
        <p:nvSpPr>
          <p:cNvPr id="3" name="Подзаголовок 2"/>
          <p:cNvSpPr>
            <a:spLocks noGrp="1"/>
          </p:cNvSpPr>
          <p:nvPr>
            <p:ph type="subTitle" idx="1"/>
          </p:nvPr>
        </p:nvSpPr>
        <p:spPr>
          <a:xfrm>
            <a:off x="4211960" y="1340768"/>
            <a:ext cx="4536504" cy="5328592"/>
          </a:xfrm>
        </p:spPr>
        <p:txBody>
          <a:bodyPr>
            <a:normAutofit fontScale="25000" lnSpcReduction="20000"/>
          </a:bodyPr>
          <a:lstStyle/>
          <a:p>
            <a:pPr algn="l"/>
            <a:r>
              <a:rPr lang="ru-RU" sz="8000" b="1" dirty="0" smtClean="0">
                <a:solidFill>
                  <a:schemeClr val="bg1">
                    <a:lumMod val="65000"/>
                    <a:lumOff val="35000"/>
                  </a:schemeClr>
                </a:solidFill>
              </a:rPr>
              <a:t>Академическая гребля – это водный олимпийский вид спорта, в котором участники, находясь в лодке, с помощью весел и собственной силы, преодолевают дистанцию спиной вперед (в отличие от гребли на байдарках и каное). </a:t>
            </a:r>
            <a:r>
              <a:rPr lang="ru-RU" sz="8000" dirty="0" smtClean="0"/>
              <a:t/>
            </a:r>
            <a:br>
              <a:rPr lang="ru-RU" sz="8000" dirty="0" smtClean="0"/>
            </a:br>
            <a:r>
              <a:rPr lang="ru-RU" sz="8000" b="1" dirty="0" smtClean="0">
                <a:solidFill>
                  <a:schemeClr val="bg1">
                    <a:lumMod val="65000"/>
                    <a:lumOff val="35000"/>
                  </a:schemeClr>
                </a:solidFill>
              </a:rPr>
              <a:t> В соревнованиях по академической гребле участвуют одиночки, двойки, четверки и восьмерки гребцов на легких и тяжелых парных и распашных лодках. </a:t>
            </a:r>
            <a:br>
              <a:rPr lang="ru-RU" sz="8000" b="1" dirty="0" smtClean="0">
                <a:solidFill>
                  <a:schemeClr val="bg1">
                    <a:lumMod val="65000"/>
                    <a:lumOff val="35000"/>
                  </a:schemeClr>
                </a:solidFill>
              </a:rPr>
            </a:br>
            <a:r>
              <a:rPr lang="ru-RU" sz="8000" b="1" dirty="0" smtClean="0">
                <a:solidFill>
                  <a:schemeClr val="bg1">
                    <a:lumMod val="65000"/>
                    <a:lumOff val="35000"/>
                  </a:schemeClr>
                </a:solidFill>
              </a:rPr>
              <a:t>Гонка проводится в спокойной воде и вдоль прямой линии. Командам разрешается передвигаться по чужим дорожкам, но с условием, что они не создадут помех другим экипажам. </a:t>
            </a:r>
            <a:r>
              <a:rPr lang="ru-RU" dirty="0" smtClean="0"/>
              <a:t/>
            </a:r>
            <a:br>
              <a:rPr lang="ru-RU" dirty="0" smtClean="0"/>
            </a:br>
            <a:r>
              <a:rPr lang="ru-RU" dirty="0" smtClean="0"/>
              <a:t/>
            </a:r>
            <a:br>
              <a:rPr lang="ru-RU" dirty="0" smtClean="0"/>
            </a:br>
            <a:r>
              <a:rPr lang="ru-RU" dirty="0" smtClean="0"/>
              <a:t> </a:t>
            </a:r>
            <a:br>
              <a:rPr lang="ru-RU" dirty="0" smtClean="0"/>
            </a:br>
            <a:endParaRPr lang="ru-RU" dirty="0" smtClean="0"/>
          </a:p>
          <a:p>
            <a:pPr algn="l"/>
            <a:endParaRPr lang="ru-RU" dirty="0" smtClean="0"/>
          </a:p>
          <a:p>
            <a:pPr algn="l"/>
            <a:endParaRPr lang="ru-RU" dirty="0" smtClean="0"/>
          </a:p>
          <a:p>
            <a:endParaRPr lang="ru-RU" dirty="0"/>
          </a:p>
        </p:txBody>
      </p:sp>
      <p:pic>
        <p:nvPicPr>
          <p:cNvPr id="4" name="Рисунок 3" descr="velotrekovye-gonki.jpg"/>
          <p:cNvPicPr>
            <a:picLocks noChangeAspect="1"/>
          </p:cNvPicPr>
          <p:nvPr/>
        </p:nvPicPr>
        <p:blipFill>
          <a:blip r:embed="rId2" cstate="email"/>
          <a:stretch>
            <a:fillRect/>
          </a:stretch>
        </p:blipFill>
        <p:spPr>
          <a:xfrm>
            <a:off x="323528" y="2060848"/>
            <a:ext cx="3744966" cy="21065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864096"/>
          </a:xfrm>
        </p:spPr>
        <p:txBody>
          <a:bodyPr/>
          <a:lstStyle/>
          <a:p>
            <a:pPr algn="ctr"/>
            <a:r>
              <a:rPr lang="ru-RU" dirty="0" smtClean="0"/>
              <a:t>ПРЫЖКИ В ВОДУ</a:t>
            </a:r>
            <a:endParaRPr lang="ru-RU" dirty="0"/>
          </a:p>
        </p:txBody>
      </p:sp>
      <p:sp>
        <p:nvSpPr>
          <p:cNvPr id="3" name="Подзаголовок 2"/>
          <p:cNvSpPr>
            <a:spLocks noGrp="1"/>
          </p:cNvSpPr>
          <p:nvPr>
            <p:ph type="subTitle" idx="1"/>
          </p:nvPr>
        </p:nvSpPr>
        <p:spPr>
          <a:xfrm>
            <a:off x="2195736" y="1268760"/>
            <a:ext cx="3960440" cy="5589240"/>
          </a:xfrm>
        </p:spPr>
        <p:txBody>
          <a:bodyPr>
            <a:normAutofit fontScale="62500" lnSpcReduction="20000"/>
          </a:bodyPr>
          <a:lstStyle/>
          <a:p>
            <a:pPr algn="l"/>
            <a:r>
              <a:rPr lang="ru-RU" sz="3200" b="1" dirty="0" smtClean="0">
                <a:solidFill>
                  <a:schemeClr val="bg1">
                    <a:lumMod val="65000"/>
                    <a:lumOff val="35000"/>
                  </a:schemeClr>
                </a:solidFill>
              </a:rPr>
              <a:t>Прыжки в воду – олимпийский водный вид спорта, суть которого заключается в выполнении акробатических элементов в прыжке с вышки или трамплина в воду. В прыжках в воду оценивается как качество выполнения акробатических элементов, так и чистота входа в воду. Все соревнования в индивидуальных и синхронных прыжках в воду должны включать шесть прыжков. Прыжки не должны повторяться. </a:t>
            </a:r>
            <a:br>
              <a:rPr lang="ru-RU" sz="3200" b="1" dirty="0" smtClean="0">
                <a:solidFill>
                  <a:schemeClr val="bg1">
                    <a:lumMod val="65000"/>
                    <a:lumOff val="35000"/>
                  </a:schemeClr>
                </a:solidFill>
              </a:rPr>
            </a:br>
            <a:r>
              <a:rPr lang="ru-RU" sz="2000" dirty="0" smtClean="0"/>
              <a:t/>
            </a:r>
            <a:br>
              <a:rPr lang="ru-RU" sz="2000" dirty="0" smtClean="0"/>
            </a:br>
            <a:endParaRPr lang="ru-RU" sz="2000" dirty="0" smtClean="0"/>
          </a:p>
          <a:p>
            <a:pPr algn="l"/>
            <a:r>
              <a:rPr lang="ru-RU" sz="3200" dirty="0" smtClean="0">
                <a:solidFill>
                  <a:schemeClr val="bg1">
                    <a:lumMod val="65000"/>
                    <a:lumOff val="35000"/>
                  </a:schemeClr>
                </a:solidFill>
              </a:rPr>
              <a:t> </a:t>
            </a:r>
            <a:r>
              <a:rPr lang="ru-RU" dirty="0" smtClean="0"/>
              <a:t/>
            </a:r>
            <a:br>
              <a:rPr lang="ru-RU" dirty="0" smtClean="0"/>
            </a:br>
            <a:r>
              <a:rPr lang="ru-RU" dirty="0" smtClean="0"/>
              <a:t/>
            </a:r>
            <a:br>
              <a:rPr lang="ru-RU" dirty="0" smtClean="0"/>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395536" y="1340768"/>
            <a:ext cx="1681392"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с.jpg"/>
          <p:cNvPicPr>
            <a:picLocks noChangeAspect="1"/>
          </p:cNvPicPr>
          <p:nvPr/>
        </p:nvPicPr>
        <p:blipFill>
          <a:blip r:embed="rId3" cstate="email"/>
          <a:stretch>
            <a:fillRect/>
          </a:stretch>
        </p:blipFill>
        <p:spPr>
          <a:xfrm>
            <a:off x="6156176" y="2204864"/>
            <a:ext cx="2805181" cy="20162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864096"/>
          </a:xfrm>
        </p:spPr>
        <p:txBody>
          <a:bodyPr/>
          <a:lstStyle/>
          <a:p>
            <a:pPr algn="ctr"/>
            <a:r>
              <a:rPr lang="ru-RU" dirty="0" smtClean="0"/>
              <a:t>ПЛАВАНИЕ</a:t>
            </a:r>
            <a:endParaRPr lang="ru-RU" dirty="0"/>
          </a:p>
        </p:txBody>
      </p:sp>
      <p:sp>
        <p:nvSpPr>
          <p:cNvPr id="3" name="Подзаголовок 2"/>
          <p:cNvSpPr>
            <a:spLocks noGrp="1"/>
          </p:cNvSpPr>
          <p:nvPr>
            <p:ph type="subTitle" idx="1"/>
          </p:nvPr>
        </p:nvSpPr>
        <p:spPr>
          <a:xfrm>
            <a:off x="4283968" y="1412776"/>
            <a:ext cx="4536504" cy="3384376"/>
          </a:xfrm>
        </p:spPr>
        <p:txBody>
          <a:bodyPr>
            <a:normAutofit fontScale="92500" lnSpcReduction="20000"/>
          </a:bodyPr>
          <a:lstStyle/>
          <a:p>
            <a:pPr algn="l"/>
            <a:r>
              <a:rPr lang="ru-RU" b="1" dirty="0" smtClean="0">
                <a:solidFill>
                  <a:schemeClr val="bg1">
                    <a:lumMod val="65000"/>
                    <a:lumOff val="35000"/>
                  </a:schemeClr>
                </a:solidFill>
              </a:rPr>
              <a:t>Плавание – это олимпийский водный вид спорта, который заключается в преодолении различных дистанций вплавь и за наименьшее время. Независимо от вида плавания, под водой пловцу разрешается проплыть не более 15 метров (на старте или после поворота). </a:t>
            </a:r>
            <a:br>
              <a:rPr lang="ru-RU" b="1" dirty="0" smtClean="0">
                <a:solidFill>
                  <a:schemeClr val="bg1">
                    <a:lumMod val="65000"/>
                    <a:lumOff val="35000"/>
                  </a:schemeClr>
                </a:solidFill>
              </a:rPr>
            </a:br>
            <a:endParaRPr lang="ru-RU" b="1" dirty="0" smtClean="0">
              <a:solidFill>
                <a:schemeClr val="bg1">
                  <a:lumMod val="65000"/>
                  <a:lumOff val="35000"/>
                </a:schemeClr>
              </a:solidFill>
            </a:endParaRPr>
          </a:p>
          <a:p>
            <a:endParaRPr lang="ru-RU" dirty="0"/>
          </a:p>
        </p:txBody>
      </p:sp>
      <p:pic>
        <p:nvPicPr>
          <p:cNvPr id="4" name="Рисунок 3" descr="velotrekovye-gonki.jpg"/>
          <p:cNvPicPr>
            <a:picLocks noChangeAspect="1"/>
          </p:cNvPicPr>
          <p:nvPr/>
        </p:nvPicPr>
        <p:blipFill>
          <a:blip r:embed="rId2" cstate="email"/>
          <a:stretch>
            <a:fillRect/>
          </a:stretch>
        </p:blipFill>
        <p:spPr>
          <a:xfrm>
            <a:off x="395536" y="1988840"/>
            <a:ext cx="3744966" cy="18631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basseyn.jpg"/>
          <p:cNvPicPr>
            <a:picLocks noChangeAspect="1"/>
          </p:cNvPicPr>
          <p:nvPr/>
        </p:nvPicPr>
        <p:blipFill>
          <a:blip r:embed="rId3" cstate="email"/>
          <a:stretch>
            <a:fillRect/>
          </a:stretch>
        </p:blipFill>
        <p:spPr>
          <a:xfrm>
            <a:off x="5508104" y="4581128"/>
            <a:ext cx="2941683" cy="196234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1008112"/>
          </a:xfrm>
        </p:spPr>
        <p:txBody>
          <a:bodyPr/>
          <a:lstStyle/>
          <a:p>
            <a:pPr algn="ctr"/>
            <a:r>
              <a:rPr lang="ru-RU" dirty="0" smtClean="0"/>
              <a:t>РЕГБИ</a:t>
            </a:r>
            <a:endParaRPr lang="ru-RU" dirty="0"/>
          </a:p>
        </p:txBody>
      </p:sp>
      <p:sp>
        <p:nvSpPr>
          <p:cNvPr id="3" name="Подзаголовок 2"/>
          <p:cNvSpPr>
            <a:spLocks noGrp="1"/>
          </p:cNvSpPr>
          <p:nvPr>
            <p:ph type="subTitle" idx="1"/>
          </p:nvPr>
        </p:nvSpPr>
        <p:spPr>
          <a:xfrm>
            <a:off x="4427984" y="1412776"/>
            <a:ext cx="4536504" cy="4320480"/>
          </a:xfrm>
        </p:spPr>
        <p:txBody>
          <a:bodyPr>
            <a:normAutofit fontScale="92500" lnSpcReduction="20000"/>
          </a:bodyPr>
          <a:lstStyle/>
          <a:p>
            <a:pPr algn="l"/>
            <a:r>
              <a:rPr lang="ru-RU" b="1" dirty="0" smtClean="0">
                <a:solidFill>
                  <a:schemeClr val="bg1">
                    <a:lumMod val="65000"/>
                    <a:lumOff val="35000"/>
                  </a:schemeClr>
                </a:solidFill>
              </a:rPr>
              <a:t>Регби – олимпийский контактный командный вид спорта, целью в котором является совершение результативных действий, а именно поражение ворот соперника или занос мяча в зачетную зону оппонента. В отличие от футбола, в регби разрешены касания мяча руками. </a:t>
            </a:r>
            <a:r>
              <a:rPr lang="ru-RU" dirty="0" smtClean="0"/>
              <a:t/>
            </a:r>
            <a:br>
              <a:rPr lang="ru-RU" dirty="0" smtClean="0"/>
            </a:br>
            <a:r>
              <a:rPr lang="ru-RU" dirty="0" smtClean="0"/>
              <a:t/>
            </a:r>
            <a:br>
              <a:rPr lang="ru-RU" dirty="0" smtClean="0"/>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539552" y="1700808"/>
            <a:ext cx="3685306"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6556635.jpg"/>
          <p:cNvPicPr>
            <a:picLocks noChangeAspect="1"/>
          </p:cNvPicPr>
          <p:nvPr/>
        </p:nvPicPr>
        <p:blipFill>
          <a:blip r:embed="rId3" cstate="email"/>
          <a:stretch>
            <a:fillRect/>
          </a:stretch>
        </p:blipFill>
        <p:spPr>
          <a:xfrm>
            <a:off x="5940152" y="4581128"/>
            <a:ext cx="2987824" cy="198961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792088"/>
          </a:xfrm>
        </p:spPr>
        <p:txBody>
          <a:bodyPr>
            <a:normAutofit fontScale="90000"/>
          </a:bodyPr>
          <a:lstStyle/>
          <a:p>
            <a:r>
              <a:rPr lang="ru-RU" dirty="0" smtClean="0"/>
              <a:t>СПОРТИВНАЯ ГИМНАСТИКА</a:t>
            </a:r>
            <a:endParaRPr lang="ru-RU" dirty="0"/>
          </a:p>
        </p:txBody>
      </p:sp>
      <p:sp>
        <p:nvSpPr>
          <p:cNvPr id="3" name="Подзаголовок 2"/>
          <p:cNvSpPr>
            <a:spLocks noGrp="1"/>
          </p:cNvSpPr>
          <p:nvPr>
            <p:ph type="subTitle" idx="1"/>
          </p:nvPr>
        </p:nvSpPr>
        <p:spPr>
          <a:xfrm>
            <a:off x="3059832" y="1484784"/>
            <a:ext cx="5328264" cy="4536504"/>
          </a:xfrm>
        </p:spPr>
        <p:txBody>
          <a:bodyPr>
            <a:normAutofit fontScale="70000" lnSpcReduction="20000"/>
          </a:bodyPr>
          <a:lstStyle/>
          <a:p>
            <a:pPr algn="l"/>
            <a:r>
              <a:rPr lang="ru-RU" sz="2900" b="1" dirty="0" smtClean="0">
                <a:solidFill>
                  <a:schemeClr val="bg1">
                    <a:lumMod val="65000"/>
                    <a:lumOff val="35000"/>
                  </a:schemeClr>
                </a:solidFill>
              </a:rPr>
              <a:t>Спортивная гимнастика – это олимпийский вид спорта, который включает в себя соревнования в вольных упражнениях, упражнениях на гимнастических снарядах, а также в опорных прыжках. В программу женского многоборья включены: вольные упражнения, упражнения на брусьях разной высоты, бревне и опорных прыжках. Программа мужского многоборья: вольные упражнения, опорный прыжок, а также упражнения на следующих снарядах: кольцах, коне, перекладине и параллельных брусьях. </a:t>
            </a:r>
            <a:br>
              <a:rPr lang="ru-RU" sz="2900" b="1" dirty="0" smtClean="0">
                <a:solidFill>
                  <a:schemeClr val="bg1">
                    <a:lumMod val="65000"/>
                    <a:lumOff val="35000"/>
                  </a:schemeClr>
                </a:solidFill>
              </a:rPr>
            </a:br>
            <a:r>
              <a:rPr lang="ru-RU" dirty="0" smtClean="0"/>
              <a:t/>
            </a:r>
            <a:br>
              <a:rPr lang="ru-RU" dirty="0" smtClean="0"/>
            </a:br>
            <a:r>
              <a:rPr lang="ru-RU" dirty="0" smtClean="0"/>
              <a:t> </a:t>
            </a:r>
            <a:endParaRPr lang="ru-RU" dirty="0"/>
          </a:p>
        </p:txBody>
      </p:sp>
      <p:pic>
        <p:nvPicPr>
          <p:cNvPr id="4" name="Рисунок 3" descr="velotrekovye-gonki.jpg"/>
          <p:cNvPicPr>
            <a:picLocks noChangeAspect="1"/>
          </p:cNvPicPr>
          <p:nvPr/>
        </p:nvPicPr>
        <p:blipFill>
          <a:blip r:embed="rId2" cstate="email"/>
          <a:stretch>
            <a:fillRect/>
          </a:stretch>
        </p:blipFill>
        <p:spPr>
          <a:xfrm>
            <a:off x="251520" y="1556792"/>
            <a:ext cx="2768271" cy="155769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IMG_6315-800x596.jpg"/>
          <p:cNvPicPr>
            <a:picLocks noChangeAspect="1"/>
          </p:cNvPicPr>
          <p:nvPr/>
        </p:nvPicPr>
        <p:blipFill>
          <a:blip r:embed="rId3" cstate="email"/>
          <a:stretch>
            <a:fillRect/>
          </a:stretch>
        </p:blipFill>
        <p:spPr>
          <a:xfrm>
            <a:off x="6372200" y="4955654"/>
            <a:ext cx="2553485" cy="19023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620688"/>
            <a:ext cx="8215064" cy="792088"/>
          </a:xfrm>
        </p:spPr>
        <p:txBody>
          <a:bodyPr>
            <a:noAutofit/>
          </a:bodyPr>
          <a:lstStyle/>
          <a:p>
            <a:pPr algn="l"/>
            <a:r>
              <a:rPr lang="ru-RU" sz="4400" dirty="0" smtClean="0"/>
              <a:t>ХУДОЖЕСТВЕННАЯ ГИМНАСТИКА</a:t>
            </a:r>
            <a:endParaRPr lang="ru-RU" sz="4400" dirty="0"/>
          </a:p>
        </p:txBody>
      </p:sp>
      <p:sp>
        <p:nvSpPr>
          <p:cNvPr id="3" name="Подзаголовок 2"/>
          <p:cNvSpPr>
            <a:spLocks noGrp="1"/>
          </p:cNvSpPr>
          <p:nvPr>
            <p:ph type="subTitle" idx="1"/>
          </p:nvPr>
        </p:nvSpPr>
        <p:spPr>
          <a:xfrm>
            <a:off x="4139952" y="1340768"/>
            <a:ext cx="4608512" cy="5040560"/>
          </a:xfrm>
        </p:spPr>
        <p:txBody>
          <a:bodyPr>
            <a:normAutofit lnSpcReduction="10000"/>
          </a:bodyPr>
          <a:lstStyle/>
          <a:p>
            <a:pPr algn="l"/>
            <a:r>
              <a:rPr lang="ru-RU" sz="2200" b="1" dirty="0" smtClean="0">
                <a:solidFill>
                  <a:schemeClr val="bg1">
                    <a:lumMod val="65000"/>
                    <a:lumOff val="35000"/>
                  </a:schemeClr>
                </a:solidFill>
              </a:rPr>
              <a:t>Художественная гимнастика – один из самых зрелищных и изящных видов спорта, суть которого заключается в выполнении гимнастических и танцевальных упражнений. Упражнения могут выполняться как с использованием предметов (обруч, мяч, скакалка, лента, булавы), так и без него. Художественная гимнастика является олимпийским видом спорта. </a:t>
            </a:r>
            <a:r>
              <a:rPr lang="ru-RU" dirty="0" smtClean="0"/>
              <a:t/>
            </a:r>
            <a:br>
              <a:rPr lang="ru-RU" dirty="0" smtClean="0"/>
            </a:br>
            <a:r>
              <a:rPr lang="ru-RU" dirty="0" smtClean="0"/>
              <a:t/>
            </a:r>
            <a:br>
              <a:rPr lang="ru-RU" dirty="0" smtClean="0"/>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251520" y="2060848"/>
            <a:ext cx="3744966" cy="234060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р.jpg"/>
          <p:cNvPicPr>
            <a:picLocks noChangeAspect="1"/>
          </p:cNvPicPr>
          <p:nvPr/>
        </p:nvPicPr>
        <p:blipFill>
          <a:blip r:embed="rId3" cstate="email"/>
          <a:stretch>
            <a:fillRect/>
          </a:stretch>
        </p:blipFill>
        <p:spPr>
          <a:xfrm>
            <a:off x="6660232" y="5157192"/>
            <a:ext cx="2283112" cy="153181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404664"/>
            <a:ext cx="7851648" cy="864096"/>
          </a:xfrm>
        </p:spPr>
        <p:txBody>
          <a:bodyPr/>
          <a:lstStyle/>
          <a:p>
            <a:pPr algn="ctr"/>
            <a:r>
              <a:rPr lang="ru-RU" dirty="0" smtClean="0"/>
              <a:t>ГОЛЬФ</a:t>
            </a:r>
            <a:endParaRPr lang="ru-RU" dirty="0"/>
          </a:p>
        </p:txBody>
      </p:sp>
      <p:sp>
        <p:nvSpPr>
          <p:cNvPr id="3" name="Подзаголовок 2"/>
          <p:cNvSpPr>
            <a:spLocks noGrp="1"/>
          </p:cNvSpPr>
          <p:nvPr>
            <p:ph type="subTitle" idx="1"/>
          </p:nvPr>
        </p:nvSpPr>
        <p:spPr>
          <a:xfrm>
            <a:off x="5508104" y="3228536"/>
            <a:ext cx="2879992" cy="1752600"/>
          </a:xfrm>
        </p:spPr>
        <p:txBody>
          <a:bodyPr>
            <a:normAutofit/>
          </a:bodyPr>
          <a:lstStyle/>
          <a:p>
            <a:r>
              <a:rPr lang="ru-RU" dirty="0" smtClean="0"/>
              <a:t/>
            </a:r>
            <a:br>
              <a:rPr lang="ru-RU" dirty="0" smtClean="0"/>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539552" y="1628800"/>
            <a:ext cx="3709503"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Прямоугольник 4"/>
          <p:cNvSpPr/>
          <p:nvPr/>
        </p:nvSpPr>
        <p:spPr>
          <a:xfrm>
            <a:off x="4499992" y="1412776"/>
            <a:ext cx="4464496" cy="2831544"/>
          </a:xfrm>
          <a:prstGeom prst="rect">
            <a:avLst/>
          </a:prstGeom>
        </p:spPr>
        <p:txBody>
          <a:bodyPr wrap="square">
            <a:spAutoFit/>
          </a:bodyPr>
          <a:lstStyle/>
          <a:p>
            <a:r>
              <a:rPr lang="ru-RU" sz="2000" b="1" dirty="0" smtClean="0">
                <a:solidFill>
                  <a:schemeClr val="bg1">
                    <a:lumMod val="65000"/>
                    <a:lumOff val="35000"/>
                  </a:schemeClr>
                </a:solidFill>
              </a:rPr>
              <a:t>Гольф (от англ. </a:t>
            </a:r>
            <a:r>
              <a:rPr lang="ru-RU" sz="2000" b="1" dirty="0" err="1" smtClean="0">
                <a:solidFill>
                  <a:schemeClr val="bg1">
                    <a:lumMod val="65000"/>
                    <a:lumOff val="35000"/>
                  </a:schemeClr>
                </a:solidFill>
              </a:rPr>
              <a:t>golf</a:t>
            </a:r>
            <a:r>
              <a:rPr lang="ru-RU" sz="2000" b="1" dirty="0" smtClean="0">
                <a:solidFill>
                  <a:schemeClr val="bg1">
                    <a:lumMod val="65000"/>
                    <a:lumOff val="35000"/>
                  </a:schemeClr>
                </a:solidFill>
              </a:rPr>
              <a:t>) — мужской олимпийский вид спорта, в котором отдельные участники или команды пытаются загнать маленький мячик ударами клюшек в специальные лунки. Что важно, мяч нужно закатить в лунку за меньшее число ударов. </a:t>
            </a:r>
            <a:r>
              <a:rPr lang="ru-RU" dirty="0" smtClean="0"/>
              <a:t/>
            </a:r>
            <a:br>
              <a:rPr lang="ru-RU" dirty="0" smtClean="0"/>
            </a:br>
            <a:endParaRPr lang="ru-RU" dirty="0"/>
          </a:p>
        </p:txBody>
      </p:sp>
      <p:pic>
        <p:nvPicPr>
          <p:cNvPr id="6" name="Рисунок 5" descr="Desktop-Sports-Wallpapers-Golf-Backgrounds-Games-1600x1000-1600x1000-1600x1000.jpg"/>
          <p:cNvPicPr>
            <a:picLocks noChangeAspect="1"/>
          </p:cNvPicPr>
          <p:nvPr/>
        </p:nvPicPr>
        <p:blipFill>
          <a:blip r:embed="rId3" cstate="email"/>
          <a:stretch>
            <a:fillRect/>
          </a:stretch>
        </p:blipFill>
        <p:spPr>
          <a:xfrm>
            <a:off x="5436096" y="4437112"/>
            <a:ext cx="3304659" cy="20654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260648"/>
            <a:ext cx="7851648" cy="864096"/>
          </a:xfrm>
        </p:spPr>
        <p:txBody>
          <a:bodyPr>
            <a:normAutofit/>
          </a:bodyPr>
          <a:lstStyle/>
          <a:p>
            <a:pPr algn="ctr"/>
            <a:r>
              <a:rPr lang="ru-RU" dirty="0" smtClean="0"/>
              <a:t>БОКС</a:t>
            </a:r>
            <a:endParaRPr lang="ru-RU" dirty="0"/>
          </a:p>
        </p:txBody>
      </p:sp>
      <p:sp>
        <p:nvSpPr>
          <p:cNvPr id="3" name="Подзаголовок 2"/>
          <p:cNvSpPr>
            <a:spLocks noGrp="1"/>
          </p:cNvSpPr>
          <p:nvPr>
            <p:ph type="subTitle" idx="1"/>
          </p:nvPr>
        </p:nvSpPr>
        <p:spPr>
          <a:xfrm>
            <a:off x="4788024" y="1268760"/>
            <a:ext cx="4104456" cy="3712376"/>
          </a:xfrm>
        </p:spPr>
        <p:txBody>
          <a:bodyPr>
            <a:normAutofit/>
          </a:bodyPr>
          <a:lstStyle/>
          <a:p>
            <a:pPr algn="l"/>
            <a:r>
              <a:rPr lang="ru-RU" b="1" dirty="0" smtClean="0">
                <a:solidFill>
                  <a:schemeClr val="bg1">
                    <a:lumMod val="65000"/>
                    <a:lumOff val="35000"/>
                  </a:schemeClr>
                </a:solidFill>
              </a:rPr>
              <a:t>Бокс – это олимпийский контактный вид спорта (единоборство), в котором разрешены удары только кулаками и только в специальных перчатках</a:t>
            </a:r>
            <a:r>
              <a:rPr lang="ru-RU" dirty="0" smtClean="0"/>
              <a:t>. </a:t>
            </a:r>
            <a:br>
              <a:rPr lang="ru-RU" dirty="0" smtClean="0"/>
            </a:br>
            <a:r>
              <a:rPr lang="ru-RU" dirty="0" smtClean="0"/>
              <a:t/>
            </a:r>
            <a:br>
              <a:rPr lang="ru-RU" dirty="0" smtClean="0"/>
            </a:br>
            <a:endParaRPr lang="ru-RU" dirty="0" smtClean="0"/>
          </a:p>
          <a:p>
            <a:endParaRPr lang="ru-RU" dirty="0"/>
          </a:p>
        </p:txBody>
      </p:sp>
      <p:pic>
        <p:nvPicPr>
          <p:cNvPr id="4" name="Рисунок 3" descr="velotrekovye-gonki.jpg"/>
          <p:cNvPicPr>
            <a:picLocks noChangeAspect="1"/>
          </p:cNvPicPr>
          <p:nvPr/>
        </p:nvPicPr>
        <p:blipFill>
          <a:blip r:embed="rId2" cstate="email"/>
          <a:stretch>
            <a:fillRect/>
          </a:stretch>
        </p:blipFill>
        <p:spPr>
          <a:xfrm>
            <a:off x="193608" y="1484784"/>
            <a:ext cx="4234926" cy="23762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15e825dce66fc1f799af87a9b449f4f2.jpg"/>
          <p:cNvPicPr>
            <a:picLocks noChangeAspect="1"/>
          </p:cNvPicPr>
          <p:nvPr/>
        </p:nvPicPr>
        <p:blipFill>
          <a:blip r:embed="rId3" cstate="email"/>
          <a:stretch>
            <a:fillRect/>
          </a:stretch>
        </p:blipFill>
        <p:spPr>
          <a:xfrm>
            <a:off x="5652120" y="4347702"/>
            <a:ext cx="3072247" cy="230930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936104"/>
          </a:xfrm>
        </p:spPr>
        <p:txBody>
          <a:bodyPr/>
          <a:lstStyle/>
          <a:p>
            <a:pPr algn="ctr"/>
            <a:r>
              <a:rPr lang="ru-RU" dirty="0" smtClean="0"/>
              <a:t>ВОЛЕЙБОЛ</a:t>
            </a:r>
            <a:endParaRPr lang="ru-RU" dirty="0"/>
          </a:p>
        </p:txBody>
      </p:sp>
      <p:sp>
        <p:nvSpPr>
          <p:cNvPr id="3" name="Подзаголовок 2"/>
          <p:cNvSpPr>
            <a:spLocks noGrp="1"/>
          </p:cNvSpPr>
          <p:nvPr>
            <p:ph type="subTitle" idx="1"/>
          </p:nvPr>
        </p:nvSpPr>
        <p:spPr>
          <a:xfrm>
            <a:off x="3707904" y="1268760"/>
            <a:ext cx="5256584" cy="4536504"/>
          </a:xfrm>
        </p:spPr>
        <p:txBody>
          <a:bodyPr>
            <a:normAutofit fontScale="70000" lnSpcReduction="20000"/>
          </a:bodyPr>
          <a:lstStyle/>
          <a:p>
            <a:r>
              <a:rPr lang="ru-RU" sz="3200" b="1" dirty="0" smtClean="0">
                <a:solidFill>
                  <a:schemeClr val="bg1">
                    <a:lumMod val="75000"/>
                    <a:lumOff val="25000"/>
                  </a:schemeClr>
                </a:solidFill>
              </a:rPr>
              <a:t>Волейбол (от англ. </a:t>
            </a:r>
            <a:r>
              <a:rPr lang="ru-RU" sz="3200" b="1" dirty="0" err="1" smtClean="0">
                <a:solidFill>
                  <a:schemeClr val="bg1">
                    <a:lumMod val="75000"/>
                    <a:lumOff val="25000"/>
                  </a:schemeClr>
                </a:solidFill>
              </a:rPr>
              <a:t>volley</a:t>
            </a:r>
            <a:r>
              <a:rPr lang="ru-RU" sz="3200" b="1" dirty="0" smtClean="0">
                <a:solidFill>
                  <a:schemeClr val="bg1">
                    <a:lumMod val="75000"/>
                    <a:lumOff val="25000"/>
                  </a:schemeClr>
                </a:solidFill>
              </a:rPr>
              <a:t> — удар с лёта и </a:t>
            </a:r>
            <a:r>
              <a:rPr lang="ru-RU" sz="3200" b="1" dirty="0" err="1" smtClean="0">
                <a:solidFill>
                  <a:schemeClr val="bg1">
                    <a:lumMod val="75000"/>
                    <a:lumOff val="25000"/>
                  </a:schemeClr>
                </a:solidFill>
              </a:rPr>
              <a:t>ball</a:t>
            </a:r>
            <a:r>
              <a:rPr lang="ru-RU" sz="3200" b="1" dirty="0" smtClean="0">
                <a:solidFill>
                  <a:schemeClr val="bg1">
                    <a:lumMod val="75000"/>
                    <a:lumOff val="25000"/>
                  </a:schemeClr>
                </a:solidFill>
              </a:rPr>
              <a:t> — мяч) – это олимпийский вид спорта (спортивная командная игра с мячом), целью в котором является направить мяч в сторону соперника таким образом, чтобы он приземлился на половине соперника или добиться ошибки со стороны игрока команды соперника. Во время одной атаки допускается только три касания мяча подряд. Волейбол популярен как среди мужчин, так и среди женщин.</a:t>
            </a:r>
            <a:r>
              <a:rPr lang="ru-RU" dirty="0" smtClean="0"/>
              <a:t/>
            </a:r>
            <a:br>
              <a:rPr lang="ru-RU" dirty="0" smtClean="0"/>
            </a:br>
            <a:r>
              <a:rPr lang="ru-RU" dirty="0" smtClean="0"/>
              <a:t/>
            </a:r>
            <a:br>
              <a:rPr lang="ru-RU" dirty="0" smtClean="0"/>
            </a:br>
            <a:endParaRPr lang="ru-RU" dirty="0" smtClean="0"/>
          </a:p>
          <a:p>
            <a:endParaRPr lang="ru-RU" dirty="0"/>
          </a:p>
        </p:txBody>
      </p:sp>
      <p:pic>
        <p:nvPicPr>
          <p:cNvPr id="4" name="Рисунок 3" descr="velotrekovye-gonki.jpg"/>
          <p:cNvPicPr>
            <a:picLocks noChangeAspect="1"/>
          </p:cNvPicPr>
          <p:nvPr/>
        </p:nvPicPr>
        <p:blipFill>
          <a:blip r:embed="rId2" cstate="email"/>
          <a:stretch>
            <a:fillRect/>
          </a:stretch>
        </p:blipFill>
        <p:spPr>
          <a:xfrm>
            <a:off x="467544" y="1484784"/>
            <a:ext cx="3135483" cy="20882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3.jpg"/>
          <p:cNvPicPr>
            <a:picLocks noChangeAspect="1"/>
          </p:cNvPicPr>
          <p:nvPr/>
        </p:nvPicPr>
        <p:blipFill>
          <a:blip r:embed="rId3" cstate="email"/>
          <a:stretch>
            <a:fillRect/>
          </a:stretch>
        </p:blipFill>
        <p:spPr>
          <a:xfrm>
            <a:off x="5940152" y="4869160"/>
            <a:ext cx="2960500" cy="17281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0"/>
            <a:ext cx="7851648" cy="1124744"/>
          </a:xfrm>
        </p:spPr>
        <p:txBody>
          <a:bodyPr/>
          <a:lstStyle/>
          <a:p>
            <a:r>
              <a:rPr lang="ru-RU" dirty="0" smtClean="0"/>
              <a:t>ВЕЛОТРЕКОВЫЕ ГОНКИ</a:t>
            </a:r>
            <a:endParaRPr lang="ru-RU" dirty="0"/>
          </a:p>
        </p:txBody>
      </p:sp>
      <p:sp>
        <p:nvSpPr>
          <p:cNvPr id="3" name="Подзаголовок 2"/>
          <p:cNvSpPr>
            <a:spLocks noGrp="1"/>
          </p:cNvSpPr>
          <p:nvPr>
            <p:ph type="subTitle" idx="1"/>
          </p:nvPr>
        </p:nvSpPr>
        <p:spPr>
          <a:xfrm>
            <a:off x="4067944" y="1124744"/>
            <a:ext cx="4824536" cy="5733256"/>
          </a:xfrm>
        </p:spPr>
        <p:txBody>
          <a:bodyPr>
            <a:normAutofit fontScale="25000" lnSpcReduction="20000"/>
          </a:bodyPr>
          <a:lstStyle/>
          <a:p>
            <a:pPr algn="l">
              <a:lnSpc>
                <a:spcPct val="120000"/>
              </a:lnSpc>
            </a:pPr>
            <a:r>
              <a:rPr lang="ru-RU" sz="7200" b="1" dirty="0" smtClean="0">
                <a:solidFill>
                  <a:schemeClr val="bg1">
                    <a:lumMod val="65000"/>
                    <a:lumOff val="35000"/>
                  </a:schemeClr>
                </a:solidFill>
              </a:rPr>
              <a:t>Велотрековые гонки – вид велосипедного спорта, в котором велосипедисты соревнуются в преодолении дистанции на скорость на велотреках или велодромах. Велотрек занимает большую часть велосипедного спорта и содержит в себе большое количество олимпийских дисциплин.</a:t>
            </a:r>
          </a:p>
          <a:p>
            <a:pPr algn="l">
              <a:lnSpc>
                <a:spcPct val="120000"/>
              </a:lnSpc>
            </a:pPr>
            <a:r>
              <a:rPr lang="ru-RU" sz="7200" b="1" dirty="0" smtClean="0">
                <a:solidFill>
                  <a:schemeClr val="bg1">
                    <a:lumMod val="65000"/>
                    <a:lumOff val="35000"/>
                  </a:schemeClr>
                </a:solidFill>
              </a:rPr>
              <a:t>Гонка начинается выстрелом из стартового пистолета, по свистку судьи, по колоколу или при помощи различных электронных звуковых устройств. </a:t>
            </a:r>
          </a:p>
          <a:p>
            <a:pPr algn="l"/>
            <a:r>
              <a:rPr lang="ru-RU" sz="7200" b="1" dirty="0" smtClean="0">
                <a:solidFill>
                  <a:schemeClr val="bg1">
                    <a:lumMod val="65000"/>
                    <a:lumOff val="35000"/>
                  </a:schemeClr>
                </a:solidFill>
              </a:rPr>
              <a:t>Финиш участника засчитывается, когда трубка переднего колеса его велосипеда соприкасается с вертикальной плоскостью. Гонщик имеет право пересечь линию финиша пешком, но с велосипедом. Время прохождения трассы спортсменами фиксируется с помощью электронного хронометражного устройства</a:t>
            </a:r>
            <a:r>
              <a:rPr lang="ru-RU" sz="4500" b="1" dirty="0" smtClean="0">
                <a:solidFill>
                  <a:schemeClr val="bg1">
                    <a:lumMod val="65000"/>
                    <a:lumOff val="35000"/>
                  </a:schemeClr>
                </a:solidFill>
              </a:rPr>
              <a:t>. </a:t>
            </a:r>
            <a:r>
              <a:rPr lang="ru-RU" sz="3500" b="1" dirty="0" smtClean="0">
                <a:solidFill>
                  <a:schemeClr val="bg1">
                    <a:lumMod val="65000"/>
                    <a:lumOff val="35000"/>
                  </a:schemeClr>
                </a:solidFill>
              </a:rPr>
              <a:t/>
            </a:r>
            <a:br>
              <a:rPr lang="ru-RU" sz="3500" b="1" dirty="0" smtClean="0">
                <a:solidFill>
                  <a:schemeClr val="bg1">
                    <a:lumMod val="65000"/>
                    <a:lumOff val="35000"/>
                  </a:schemeClr>
                </a:solidFill>
              </a:rPr>
            </a:br>
            <a:r>
              <a:rPr lang="ru-RU" sz="3500" b="1" dirty="0" smtClean="0">
                <a:solidFill>
                  <a:schemeClr val="bg1">
                    <a:lumMod val="65000"/>
                    <a:lumOff val="35000"/>
                  </a:schemeClr>
                </a:solidFill>
              </a:rPr>
              <a:t/>
            </a:r>
            <a:br>
              <a:rPr lang="ru-RU" sz="3500" b="1" dirty="0" smtClean="0">
                <a:solidFill>
                  <a:schemeClr val="bg1">
                    <a:lumMod val="65000"/>
                    <a:lumOff val="35000"/>
                  </a:schemeClr>
                </a:solidFill>
              </a:rPr>
            </a:br>
            <a:r>
              <a:rPr lang="ru-RU" sz="3500" b="1" dirty="0" smtClean="0">
                <a:solidFill>
                  <a:schemeClr val="bg1">
                    <a:lumMod val="65000"/>
                    <a:lumOff val="35000"/>
                  </a:schemeClr>
                </a:solidFill>
              </a:rPr>
              <a:t> </a:t>
            </a:r>
            <a:br>
              <a:rPr lang="ru-RU" sz="3500" b="1" dirty="0" smtClean="0">
                <a:solidFill>
                  <a:schemeClr val="bg1">
                    <a:lumMod val="65000"/>
                    <a:lumOff val="35000"/>
                  </a:schemeClr>
                </a:solidFill>
              </a:rPr>
            </a:br>
            <a:endParaRPr lang="ru-RU" sz="3500" b="1" dirty="0" smtClean="0">
              <a:solidFill>
                <a:schemeClr val="bg1">
                  <a:lumMod val="65000"/>
                  <a:lumOff val="35000"/>
                </a:schemeClr>
              </a:solidFill>
            </a:endParaRPr>
          </a:p>
          <a:p>
            <a:pPr algn="l"/>
            <a:endParaRPr lang="ru-RU" dirty="0"/>
          </a:p>
        </p:txBody>
      </p:sp>
      <p:pic>
        <p:nvPicPr>
          <p:cNvPr id="4" name="Рисунок 3" descr="velotrekovye-gonki.jpg"/>
          <p:cNvPicPr>
            <a:picLocks noChangeAspect="1"/>
          </p:cNvPicPr>
          <p:nvPr/>
        </p:nvPicPr>
        <p:blipFill>
          <a:blip r:embed="rId2" cstate="email"/>
          <a:stretch>
            <a:fillRect/>
          </a:stretch>
        </p:blipFill>
        <p:spPr>
          <a:xfrm>
            <a:off x="179512" y="2060848"/>
            <a:ext cx="3744966"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936104"/>
          </a:xfrm>
        </p:spPr>
        <p:txBody>
          <a:bodyPr/>
          <a:lstStyle/>
          <a:p>
            <a:pPr algn="ctr"/>
            <a:r>
              <a:rPr lang="ru-RU" dirty="0" smtClean="0"/>
              <a:t>ФУТБОЛ</a:t>
            </a:r>
            <a:endParaRPr lang="ru-RU" dirty="0"/>
          </a:p>
        </p:txBody>
      </p:sp>
      <p:sp>
        <p:nvSpPr>
          <p:cNvPr id="3" name="Подзаголовок 2"/>
          <p:cNvSpPr>
            <a:spLocks noGrp="1"/>
          </p:cNvSpPr>
          <p:nvPr>
            <p:ph type="subTitle" idx="1"/>
          </p:nvPr>
        </p:nvSpPr>
        <p:spPr>
          <a:xfrm>
            <a:off x="4427984" y="1412776"/>
            <a:ext cx="4392488" cy="3568360"/>
          </a:xfrm>
        </p:spPr>
        <p:txBody>
          <a:bodyPr>
            <a:normAutofit fontScale="77500" lnSpcReduction="20000"/>
          </a:bodyPr>
          <a:lstStyle/>
          <a:p>
            <a:pPr algn="l"/>
            <a:r>
              <a:rPr lang="ru-RU" b="1" dirty="0" smtClean="0">
                <a:solidFill>
                  <a:schemeClr val="bg1">
                    <a:lumMod val="75000"/>
                    <a:lumOff val="25000"/>
                  </a:schemeClr>
                </a:solidFill>
              </a:rPr>
              <a:t>Футбол (от англ. </a:t>
            </a:r>
            <a:r>
              <a:rPr lang="ru-RU" b="1" dirty="0" err="1" smtClean="0">
                <a:solidFill>
                  <a:schemeClr val="bg1">
                    <a:lumMod val="75000"/>
                    <a:lumOff val="25000"/>
                  </a:schemeClr>
                </a:solidFill>
              </a:rPr>
              <a:t>foot</a:t>
            </a:r>
            <a:r>
              <a:rPr lang="ru-RU" b="1" dirty="0" smtClean="0">
                <a:solidFill>
                  <a:schemeClr val="bg1">
                    <a:lumMod val="75000"/>
                    <a:lumOff val="25000"/>
                  </a:schemeClr>
                </a:solidFill>
              </a:rPr>
              <a:t> — ступня, </a:t>
            </a:r>
            <a:r>
              <a:rPr lang="ru-RU" b="1" dirty="0" err="1" smtClean="0">
                <a:solidFill>
                  <a:schemeClr val="bg1">
                    <a:lumMod val="75000"/>
                    <a:lumOff val="25000"/>
                  </a:schemeClr>
                </a:solidFill>
              </a:rPr>
              <a:t>ball</a:t>
            </a:r>
            <a:r>
              <a:rPr lang="ru-RU" b="1" dirty="0" smtClean="0">
                <a:solidFill>
                  <a:schemeClr val="bg1">
                    <a:lumMod val="75000"/>
                    <a:lumOff val="25000"/>
                  </a:schemeClr>
                </a:solidFill>
              </a:rPr>
              <a:t> — мяч) — самый популярный командный вид спорта в мире, целью в котором является забить мяч в ворота соперника большее число раз, чем это сделает команда соперника в установленное время. Мяч в ворота можно забивать ногами или любыми другими частями тела (кроме рук). </a:t>
            </a:r>
            <a:r>
              <a:rPr lang="ru-RU" dirty="0" smtClean="0"/>
              <a:t/>
            </a:r>
            <a:br>
              <a:rPr lang="ru-RU" dirty="0" smtClean="0"/>
            </a:br>
            <a:r>
              <a:rPr lang="ru-RU" dirty="0" smtClean="0"/>
              <a:t/>
            </a:r>
            <a:br>
              <a:rPr lang="ru-RU" dirty="0" smtClean="0"/>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395536" y="1578439"/>
            <a:ext cx="3744966" cy="211694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л.jpg"/>
          <p:cNvPicPr>
            <a:picLocks noChangeAspect="1"/>
          </p:cNvPicPr>
          <p:nvPr/>
        </p:nvPicPr>
        <p:blipFill>
          <a:blip r:embed="rId3" cstate="email"/>
          <a:stretch>
            <a:fillRect/>
          </a:stretch>
        </p:blipFill>
        <p:spPr>
          <a:xfrm>
            <a:off x="5796136" y="4293096"/>
            <a:ext cx="3053325" cy="228999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936104"/>
          </a:xfrm>
        </p:spPr>
        <p:txBody>
          <a:bodyPr>
            <a:normAutofit/>
          </a:bodyPr>
          <a:lstStyle/>
          <a:p>
            <a:pPr algn="ctr"/>
            <a:r>
              <a:rPr lang="ru-RU" sz="4800" dirty="0" smtClean="0"/>
              <a:t>БАСКЕТБОЛ</a:t>
            </a:r>
            <a:endParaRPr lang="ru-RU" sz="4800" dirty="0"/>
          </a:p>
        </p:txBody>
      </p:sp>
      <p:sp>
        <p:nvSpPr>
          <p:cNvPr id="3" name="Подзаголовок 2"/>
          <p:cNvSpPr>
            <a:spLocks noGrp="1"/>
          </p:cNvSpPr>
          <p:nvPr>
            <p:ph type="subTitle" idx="1"/>
          </p:nvPr>
        </p:nvSpPr>
        <p:spPr>
          <a:xfrm>
            <a:off x="4211960" y="1556792"/>
            <a:ext cx="4176136" cy="3424344"/>
          </a:xfrm>
        </p:spPr>
        <p:txBody>
          <a:bodyPr>
            <a:normAutofit fontScale="77500" lnSpcReduction="20000"/>
          </a:bodyPr>
          <a:lstStyle/>
          <a:p>
            <a:pPr algn="l"/>
            <a:r>
              <a:rPr lang="ru-RU" b="1" dirty="0" smtClean="0">
                <a:solidFill>
                  <a:schemeClr val="bg1">
                    <a:lumMod val="75000"/>
                    <a:lumOff val="25000"/>
                  </a:schemeClr>
                </a:solidFill>
              </a:rPr>
              <a:t>Баскетбол (от англ. </a:t>
            </a:r>
            <a:r>
              <a:rPr lang="ru-RU" b="1" dirty="0" err="1" smtClean="0">
                <a:solidFill>
                  <a:schemeClr val="bg1">
                    <a:lumMod val="75000"/>
                    <a:lumOff val="25000"/>
                  </a:schemeClr>
                </a:solidFill>
              </a:rPr>
              <a:t>basket</a:t>
            </a:r>
            <a:r>
              <a:rPr lang="ru-RU" b="1" dirty="0" smtClean="0">
                <a:solidFill>
                  <a:schemeClr val="bg1">
                    <a:lumMod val="75000"/>
                    <a:lumOff val="25000"/>
                  </a:schemeClr>
                </a:solidFill>
              </a:rPr>
              <a:t> — корзина, </a:t>
            </a:r>
            <a:r>
              <a:rPr lang="ru-RU" b="1" dirty="0" err="1" smtClean="0">
                <a:solidFill>
                  <a:schemeClr val="bg1">
                    <a:lumMod val="75000"/>
                    <a:lumOff val="25000"/>
                  </a:schemeClr>
                </a:solidFill>
              </a:rPr>
              <a:t>ball</a:t>
            </a:r>
            <a:r>
              <a:rPr lang="ru-RU" b="1" dirty="0" smtClean="0">
                <a:solidFill>
                  <a:schemeClr val="bg1">
                    <a:lumMod val="75000"/>
                    <a:lumOff val="25000"/>
                  </a:schemeClr>
                </a:solidFill>
              </a:rPr>
              <a:t> — мяч) – олимпийский вид спорта, спортивная командная игра с мячом, цель в которой — забросить мяч в корзину соперника большее число раз, чем это сделает команда соперника в установленное время. Каждая команда состоит из 5 полевых игроков.</a:t>
            </a:r>
            <a:r>
              <a:rPr lang="ru-RU" dirty="0" smtClean="0"/>
              <a:t> </a:t>
            </a:r>
            <a:br>
              <a:rPr lang="ru-RU" dirty="0" smtClean="0"/>
            </a:br>
            <a:r>
              <a:rPr lang="ru-RU" dirty="0" smtClean="0"/>
              <a:t/>
            </a:r>
            <a:br>
              <a:rPr lang="ru-RU" dirty="0" smtClean="0"/>
            </a:br>
            <a:endParaRPr lang="ru-RU" dirty="0" smtClean="0"/>
          </a:p>
          <a:p>
            <a:endParaRPr lang="ru-RU" dirty="0"/>
          </a:p>
        </p:txBody>
      </p:sp>
      <p:pic>
        <p:nvPicPr>
          <p:cNvPr id="4" name="Рисунок 3" descr="velotrekovye-gonki.jpg"/>
          <p:cNvPicPr>
            <a:picLocks noChangeAspect="1"/>
          </p:cNvPicPr>
          <p:nvPr/>
        </p:nvPicPr>
        <p:blipFill>
          <a:blip r:embed="rId2" cstate="email"/>
          <a:stretch>
            <a:fillRect/>
          </a:stretch>
        </p:blipFill>
        <p:spPr>
          <a:xfrm>
            <a:off x="611560" y="1556792"/>
            <a:ext cx="3267910"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no-translate-detected_23-2147613744.jpg"/>
          <p:cNvPicPr>
            <a:picLocks noChangeAspect="1"/>
          </p:cNvPicPr>
          <p:nvPr/>
        </p:nvPicPr>
        <p:blipFill>
          <a:blip r:embed="rId3" cstate="email"/>
          <a:stretch>
            <a:fillRect/>
          </a:stretch>
        </p:blipFill>
        <p:spPr>
          <a:xfrm>
            <a:off x="6660232" y="4437112"/>
            <a:ext cx="2189237" cy="218923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720080"/>
          </a:xfrm>
        </p:spPr>
        <p:txBody>
          <a:bodyPr>
            <a:normAutofit fontScale="90000"/>
          </a:bodyPr>
          <a:lstStyle/>
          <a:p>
            <a:pPr algn="ctr"/>
            <a:r>
              <a:rPr lang="ru-RU" dirty="0" smtClean="0"/>
              <a:t>ПАРУСНЫЙ СПОРТ</a:t>
            </a:r>
            <a:endParaRPr lang="ru-RU" dirty="0"/>
          </a:p>
        </p:txBody>
      </p:sp>
      <p:sp>
        <p:nvSpPr>
          <p:cNvPr id="3" name="Подзаголовок 2"/>
          <p:cNvSpPr>
            <a:spLocks noGrp="1"/>
          </p:cNvSpPr>
          <p:nvPr>
            <p:ph type="subTitle" idx="1"/>
          </p:nvPr>
        </p:nvSpPr>
        <p:spPr>
          <a:xfrm>
            <a:off x="4572000" y="1556792"/>
            <a:ext cx="3816096" cy="3424344"/>
          </a:xfrm>
        </p:spPr>
        <p:txBody>
          <a:bodyPr>
            <a:normAutofit fontScale="85000" lnSpcReduction="10000"/>
          </a:bodyPr>
          <a:lstStyle/>
          <a:p>
            <a:pPr algn="l"/>
            <a:r>
              <a:rPr lang="ru-RU" b="1" dirty="0" smtClean="0">
                <a:solidFill>
                  <a:schemeClr val="bg1">
                    <a:lumMod val="75000"/>
                    <a:lumOff val="25000"/>
                  </a:schemeClr>
                </a:solidFill>
              </a:rPr>
              <a:t>Парусный спорт или Яхтинг (англ. </a:t>
            </a:r>
            <a:r>
              <a:rPr lang="ru-RU" b="1" dirty="0" err="1" smtClean="0">
                <a:solidFill>
                  <a:schemeClr val="bg1">
                    <a:lumMod val="75000"/>
                    <a:lumOff val="25000"/>
                  </a:schemeClr>
                </a:solidFill>
              </a:rPr>
              <a:t>Sailing</a:t>
            </a:r>
            <a:r>
              <a:rPr lang="ru-RU" b="1" dirty="0" smtClean="0">
                <a:solidFill>
                  <a:schemeClr val="bg1">
                    <a:lumMod val="75000"/>
                    <a:lumOff val="25000"/>
                  </a:schemeClr>
                </a:solidFill>
              </a:rPr>
              <a:t>) – олимпийский вид спорта, заключающийся в преодолении дистанции по воде при помощи парусного снаряжения, в частности яхты. </a:t>
            </a:r>
            <a:r>
              <a:rPr lang="ru-RU" dirty="0" smtClean="0"/>
              <a:t/>
            </a:r>
            <a:br>
              <a:rPr lang="ru-RU" dirty="0" smtClean="0"/>
            </a:br>
            <a:r>
              <a:rPr lang="ru-RU" dirty="0" smtClean="0"/>
              <a:t/>
            </a:r>
            <a:br>
              <a:rPr lang="ru-RU" dirty="0" smtClean="0"/>
            </a:br>
            <a:r>
              <a:rPr lang="ru-RU" dirty="0" smtClean="0">
                <a:hlinkClick r:id="rId2"/>
              </a:rPr>
              <a:t>/</a:t>
            </a:r>
            <a:r>
              <a:rPr lang="ru-RU" dirty="0" smtClean="0"/>
              <a:t/>
            </a:r>
            <a:br>
              <a:rPr lang="ru-RU" dirty="0" smtClean="0"/>
            </a:br>
            <a:endParaRPr lang="ru-RU" dirty="0" smtClean="0"/>
          </a:p>
          <a:p>
            <a:endParaRPr lang="ru-RU" dirty="0"/>
          </a:p>
        </p:txBody>
      </p:sp>
      <p:pic>
        <p:nvPicPr>
          <p:cNvPr id="4" name="Рисунок 3" descr="velotrekovye-gonki.jpg"/>
          <p:cNvPicPr>
            <a:picLocks noChangeAspect="1"/>
          </p:cNvPicPr>
          <p:nvPr/>
        </p:nvPicPr>
        <p:blipFill>
          <a:blip r:embed="rId3" cstate="email"/>
          <a:stretch>
            <a:fillRect/>
          </a:stretch>
        </p:blipFill>
        <p:spPr>
          <a:xfrm>
            <a:off x="395536" y="1768450"/>
            <a:ext cx="3744966" cy="20249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500_12.jpg"/>
          <p:cNvPicPr>
            <a:picLocks noChangeAspect="1"/>
          </p:cNvPicPr>
          <p:nvPr/>
        </p:nvPicPr>
        <p:blipFill>
          <a:blip r:embed="rId4" cstate="email"/>
          <a:stretch>
            <a:fillRect/>
          </a:stretch>
        </p:blipFill>
        <p:spPr>
          <a:xfrm>
            <a:off x="5508104" y="4509120"/>
            <a:ext cx="3221844" cy="20882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3400" y="548680"/>
            <a:ext cx="7854696" cy="4432456"/>
          </a:xfrm>
        </p:spPr>
        <p:txBody>
          <a:bodyPr/>
          <a:lstStyle/>
          <a:p>
            <a:pPr algn="ctr"/>
            <a:r>
              <a:rPr lang="ru-RU" b="1" dirty="0" smtClean="0">
                <a:solidFill>
                  <a:schemeClr val="bg1">
                    <a:lumMod val="75000"/>
                    <a:lumOff val="25000"/>
                  </a:schemeClr>
                </a:solidFill>
              </a:rPr>
              <a:t>Источники:</a:t>
            </a:r>
          </a:p>
          <a:p>
            <a:pPr marL="514350" indent="-514350" algn="l">
              <a:buAutoNum type="arabicPeriod"/>
            </a:pPr>
            <a:r>
              <a:rPr lang="en-US" b="1" dirty="0" smtClean="0">
                <a:solidFill>
                  <a:schemeClr val="bg1">
                    <a:lumMod val="75000"/>
                    <a:lumOff val="25000"/>
                  </a:schemeClr>
                </a:solidFill>
                <a:hlinkClick r:id="rId2"/>
              </a:rPr>
              <a:t>https://yandex.ru/</a:t>
            </a:r>
            <a:endParaRPr lang="ru-RU" b="1" dirty="0" smtClean="0">
              <a:solidFill>
                <a:schemeClr val="bg1">
                  <a:lumMod val="75000"/>
                  <a:lumOff val="25000"/>
                </a:schemeClr>
              </a:solidFill>
            </a:endParaRPr>
          </a:p>
          <a:p>
            <a:pPr marL="514350" indent="-514350" algn="l">
              <a:buAutoNum type="arabicPeriod"/>
            </a:pPr>
            <a:r>
              <a:rPr lang="en-US" b="1" dirty="0" smtClean="0">
                <a:solidFill>
                  <a:schemeClr val="bg1">
                    <a:lumMod val="75000"/>
                    <a:lumOff val="25000"/>
                  </a:schemeClr>
                </a:solidFill>
                <a:hlinkClick r:id="rId3"/>
              </a:rPr>
              <a:t>http://ru.sport-wiki.org/letnie-vidy-sporta/</a:t>
            </a:r>
            <a:endParaRPr lang="ru-RU" b="1" dirty="0" smtClean="0">
              <a:solidFill>
                <a:schemeClr val="bg1">
                  <a:lumMod val="75000"/>
                  <a:lumOff val="25000"/>
                </a:schemeClr>
              </a:solidFill>
            </a:endParaRPr>
          </a:p>
          <a:p>
            <a:pPr marL="514350" indent="-514350" algn="l">
              <a:buAutoNum type="arabicPeriod"/>
            </a:pPr>
            <a:r>
              <a:rPr lang="en-US" b="1" dirty="0" smtClean="0">
                <a:solidFill>
                  <a:schemeClr val="bg1">
                    <a:lumMod val="75000"/>
                    <a:lumOff val="25000"/>
                  </a:schemeClr>
                </a:solidFill>
                <a:hlinkClick r:id="rId4"/>
              </a:rPr>
              <a:t>http://www.olympic.ru/upload/documents/team/olympic-textbook/tou-25_blok.pdf</a:t>
            </a:r>
            <a:endParaRPr lang="ru-RU" b="1" dirty="0" smtClean="0">
              <a:solidFill>
                <a:schemeClr val="bg1">
                  <a:lumMod val="75000"/>
                  <a:lumOff val="25000"/>
                </a:schemeClr>
              </a:solidFill>
            </a:endParaRPr>
          </a:p>
          <a:p>
            <a:pPr marL="514350" indent="-514350" algn="l">
              <a:buAutoNum type="arabicPeriod"/>
            </a:pPr>
            <a:r>
              <a:rPr lang="en-US" b="1" dirty="0" smtClean="0">
                <a:solidFill>
                  <a:schemeClr val="bg1">
                    <a:lumMod val="75000"/>
                    <a:lumOff val="25000"/>
                  </a:schemeClr>
                </a:solidFill>
                <a:hlinkClick r:id="rId5"/>
              </a:rPr>
              <a:t>http://nsportal.ru/detskiy-sad/zdorovyy-obraz-zhizni/</a:t>
            </a:r>
            <a:endParaRPr lang="ru-RU" b="1" dirty="0" smtClean="0">
              <a:solidFill>
                <a:schemeClr val="bg1">
                  <a:lumMod val="75000"/>
                  <a:lumOff val="25000"/>
                </a:schemeClr>
              </a:solidFill>
            </a:endParaRPr>
          </a:p>
          <a:p>
            <a:pPr marL="514350" indent="-514350" algn="l">
              <a:buAutoNum type="arabicPeriod"/>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864096"/>
          </a:xfrm>
        </p:spPr>
        <p:txBody>
          <a:bodyPr/>
          <a:lstStyle/>
          <a:p>
            <a:pPr algn="ctr"/>
            <a:r>
              <a:rPr lang="ru-RU" dirty="0" smtClean="0"/>
              <a:t>ЛЕГКАЯ АТЛЕТИКА</a:t>
            </a:r>
            <a:endParaRPr lang="ru-RU" dirty="0"/>
          </a:p>
        </p:txBody>
      </p:sp>
      <p:sp>
        <p:nvSpPr>
          <p:cNvPr id="3" name="Подзаголовок 2"/>
          <p:cNvSpPr>
            <a:spLocks noGrp="1"/>
          </p:cNvSpPr>
          <p:nvPr>
            <p:ph type="subTitle" idx="1"/>
          </p:nvPr>
        </p:nvSpPr>
        <p:spPr>
          <a:xfrm>
            <a:off x="4427984" y="1700808"/>
            <a:ext cx="4536504" cy="3280328"/>
          </a:xfrm>
        </p:spPr>
        <p:txBody>
          <a:bodyPr>
            <a:normAutofit fontScale="70000" lnSpcReduction="20000"/>
          </a:bodyPr>
          <a:lstStyle/>
          <a:p>
            <a:r>
              <a:rPr lang="ru-RU" b="1" dirty="0" smtClean="0">
                <a:solidFill>
                  <a:schemeClr val="bg1">
                    <a:lumMod val="65000"/>
                    <a:lumOff val="35000"/>
                  </a:schemeClr>
                </a:solidFill>
              </a:rPr>
              <a:t>Легкая атлетика – это олимпийский вид спорта, который включает в себя беговые виды, спортивную ходьбу, многоборья, пробеги, кроссы и технические виды. Легкая атлетика — королева спорта, она считается одним из самых массовых видов спорта.</a:t>
            </a:r>
            <a:br>
              <a:rPr lang="ru-RU" b="1" dirty="0" smtClean="0">
                <a:solidFill>
                  <a:schemeClr val="bg1">
                    <a:lumMod val="65000"/>
                    <a:lumOff val="35000"/>
                  </a:schemeClr>
                </a:solidFill>
              </a:rPr>
            </a:br>
            <a:r>
              <a:rPr lang="ru-RU" b="1" dirty="0" smtClean="0">
                <a:solidFill>
                  <a:schemeClr val="bg1">
                    <a:lumMod val="65000"/>
                    <a:lumOff val="35000"/>
                  </a:schemeClr>
                </a:solidFill>
              </a:rPr>
              <a:t/>
            </a:r>
            <a:br>
              <a:rPr lang="ru-RU" b="1" dirty="0" smtClean="0">
                <a:solidFill>
                  <a:schemeClr val="bg1">
                    <a:lumMod val="65000"/>
                    <a:lumOff val="35000"/>
                  </a:schemeClr>
                </a:solidFill>
              </a:rPr>
            </a:br>
            <a:r>
              <a:rPr lang="ru-RU" b="1" dirty="0" smtClean="0">
                <a:solidFill>
                  <a:schemeClr val="bg1">
                    <a:lumMod val="65000"/>
                    <a:lumOff val="35000"/>
                  </a:schemeClr>
                </a:solidFill>
              </a:rPr>
              <a:t>Победителем в легкоатлетических соревнованиях считается спортсмен или команда, показавшие наилучший результат в финальных забегах .</a:t>
            </a:r>
            <a:br>
              <a:rPr lang="ru-RU" b="1" dirty="0" smtClean="0">
                <a:solidFill>
                  <a:schemeClr val="bg1">
                    <a:lumMod val="65000"/>
                    <a:lumOff val="35000"/>
                  </a:schemeClr>
                </a:solidFill>
              </a:rPr>
            </a:br>
            <a:r>
              <a:rPr lang="ru-RU" dirty="0" smtClean="0"/>
              <a:t> </a:t>
            </a:r>
            <a:r>
              <a:rPr lang="ru-RU" dirty="0" smtClean="0">
                <a:hlinkClick r:id="rId2"/>
              </a:rPr>
              <a:t>/</a:t>
            </a:r>
            <a:r>
              <a:rPr lang="ru-RU" dirty="0" smtClean="0"/>
              <a:t/>
            </a:r>
            <a:br>
              <a:rPr lang="ru-RU" dirty="0" smtClean="0"/>
            </a:br>
            <a:endParaRPr lang="ru-RU" dirty="0" smtClean="0"/>
          </a:p>
          <a:p>
            <a:endParaRPr lang="ru-RU" dirty="0" smtClean="0"/>
          </a:p>
          <a:p>
            <a:endParaRPr lang="ru-RU" dirty="0"/>
          </a:p>
        </p:txBody>
      </p:sp>
      <p:pic>
        <p:nvPicPr>
          <p:cNvPr id="4" name="Рисунок 3" descr="velotrekovye-gonki.jpg"/>
          <p:cNvPicPr>
            <a:picLocks noChangeAspect="1"/>
          </p:cNvPicPr>
          <p:nvPr/>
        </p:nvPicPr>
        <p:blipFill>
          <a:blip r:embed="rId3" cstate="email"/>
          <a:stretch>
            <a:fillRect/>
          </a:stretch>
        </p:blipFill>
        <p:spPr>
          <a:xfrm>
            <a:off x="467544" y="1700808"/>
            <a:ext cx="3744966" cy="185843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1296144"/>
          </a:xfrm>
        </p:spPr>
        <p:txBody>
          <a:bodyPr/>
          <a:lstStyle/>
          <a:p>
            <a:r>
              <a:rPr lang="ru-RU" dirty="0" smtClean="0"/>
              <a:t>ТЯЖЕЛАЯ АТЛЕТИКА</a:t>
            </a:r>
            <a:endParaRPr lang="ru-RU" dirty="0"/>
          </a:p>
        </p:txBody>
      </p:sp>
      <p:sp>
        <p:nvSpPr>
          <p:cNvPr id="3" name="Подзаголовок 2"/>
          <p:cNvSpPr>
            <a:spLocks noGrp="1"/>
          </p:cNvSpPr>
          <p:nvPr>
            <p:ph type="subTitle" idx="1"/>
          </p:nvPr>
        </p:nvSpPr>
        <p:spPr>
          <a:xfrm>
            <a:off x="4572000" y="1916832"/>
            <a:ext cx="4176464" cy="4320480"/>
          </a:xfrm>
        </p:spPr>
        <p:txBody>
          <a:bodyPr>
            <a:normAutofit fontScale="77500" lnSpcReduction="20000"/>
          </a:bodyPr>
          <a:lstStyle/>
          <a:p>
            <a:r>
              <a:rPr lang="ru-RU" b="1" dirty="0" smtClean="0">
                <a:solidFill>
                  <a:schemeClr val="bg1">
                    <a:lumMod val="65000"/>
                    <a:lumOff val="35000"/>
                  </a:schemeClr>
                </a:solidFill>
              </a:rPr>
              <a:t>Тяжелая атлетика – это олимпийский вид спорта, в котором спортсмены соревнуются в выполнении упражнений по поднятию штанги. В современную тяжелую атлетику входят два таких упражнения (многие их называют "виды тяжелой атлетики"): толчок и рывок. Соревнования по тяжелой атлетике проводятся как между мужчинами, так и между женщинами. </a:t>
            </a:r>
            <a:br>
              <a:rPr lang="ru-RU" b="1" dirty="0" smtClean="0">
                <a:solidFill>
                  <a:schemeClr val="bg1">
                    <a:lumMod val="65000"/>
                    <a:lumOff val="35000"/>
                  </a:schemeClr>
                </a:solidFill>
              </a:rPr>
            </a:br>
            <a:r>
              <a:rPr lang="ru-RU" b="1" dirty="0" smtClean="0">
                <a:solidFill>
                  <a:schemeClr val="bg1">
                    <a:lumMod val="65000"/>
                    <a:lumOff val="35000"/>
                  </a:schemeClr>
                </a:solidFill>
              </a:rPr>
              <a:t/>
            </a:r>
            <a:br>
              <a:rPr lang="ru-RU" b="1" dirty="0" smtClean="0">
                <a:solidFill>
                  <a:schemeClr val="bg1">
                    <a:lumMod val="65000"/>
                    <a:lumOff val="35000"/>
                  </a:schemeClr>
                </a:solidFill>
              </a:rPr>
            </a:br>
            <a:r>
              <a:rPr lang="ru-RU" dirty="0" smtClean="0"/>
              <a:t> </a:t>
            </a:r>
          </a:p>
          <a:p>
            <a:endParaRPr lang="ru-RU" dirty="0"/>
          </a:p>
        </p:txBody>
      </p:sp>
      <p:pic>
        <p:nvPicPr>
          <p:cNvPr id="4" name="Рисунок 3" descr="velotrekovye-gonki.jpg"/>
          <p:cNvPicPr>
            <a:picLocks noChangeAspect="1"/>
          </p:cNvPicPr>
          <p:nvPr/>
        </p:nvPicPr>
        <p:blipFill>
          <a:blip r:embed="rId2" cstate="email"/>
          <a:stretch>
            <a:fillRect/>
          </a:stretch>
        </p:blipFill>
        <p:spPr>
          <a:xfrm>
            <a:off x="395536" y="1916832"/>
            <a:ext cx="4320480" cy="243026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864096"/>
          </a:xfrm>
        </p:spPr>
        <p:txBody>
          <a:bodyPr>
            <a:normAutofit/>
          </a:bodyPr>
          <a:lstStyle/>
          <a:p>
            <a:pPr algn="ctr"/>
            <a:r>
              <a:rPr lang="ru-RU" dirty="0" smtClean="0"/>
              <a:t>ФЕХТОВАНИЕ</a:t>
            </a:r>
            <a:endParaRPr lang="ru-RU" dirty="0"/>
          </a:p>
        </p:txBody>
      </p:sp>
      <p:sp>
        <p:nvSpPr>
          <p:cNvPr id="3" name="Подзаголовок 2"/>
          <p:cNvSpPr>
            <a:spLocks noGrp="1"/>
          </p:cNvSpPr>
          <p:nvPr>
            <p:ph type="subTitle" idx="1"/>
          </p:nvPr>
        </p:nvSpPr>
        <p:spPr>
          <a:xfrm>
            <a:off x="4572000" y="1700808"/>
            <a:ext cx="4176464" cy="3888432"/>
          </a:xfrm>
        </p:spPr>
        <p:txBody>
          <a:bodyPr>
            <a:normAutofit fontScale="25000" lnSpcReduction="20000"/>
          </a:bodyPr>
          <a:lstStyle/>
          <a:p>
            <a:pPr algn="l"/>
            <a:r>
              <a:rPr lang="ru-RU" sz="8000" b="1" dirty="0" smtClean="0">
                <a:solidFill>
                  <a:schemeClr val="bg1">
                    <a:lumMod val="65000"/>
                    <a:lumOff val="35000"/>
                  </a:schemeClr>
                </a:solidFill>
              </a:rPr>
              <a:t>Фехтование – это олимпийский вид спорта, суть которого заключается в ведении боя с использованием холодного оружия. Различают следующие виды спортивного фехтования: на рапирах, на саблях, на шпагах. Фехтовальщикам необходимо нанести укол сопернику и отражать или избегать уколов по себе. Соревнования по фехтованию проводятся как между мужчинами, так и между женщинами</a:t>
            </a:r>
            <a:r>
              <a:rPr lang="ru-RU" sz="5000" dirty="0" smtClean="0">
                <a:solidFill>
                  <a:schemeClr val="bg1">
                    <a:lumMod val="65000"/>
                    <a:lumOff val="35000"/>
                  </a:schemeClr>
                </a:solidFill>
              </a:rPr>
              <a:t>. </a:t>
            </a:r>
            <a:br>
              <a:rPr lang="ru-RU" sz="5000" dirty="0" smtClean="0">
                <a:solidFill>
                  <a:schemeClr val="bg1">
                    <a:lumMod val="65000"/>
                    <a:lumOff val="35000"/>
                  </a:schemeClr>
                </a:solidFill>
              </a:rPr>
            </a:br>
            <a:r>
              <a:rPr lang="ru-RU" sz="5000" dirty="0" smtClean="0">
                <a:solidFill>
                  <a:schemeClr val="bg1">
                    <a:lumMod val="65000"/>
                    <a:lumOff val="35000"/>
                  </a:schemeClr>
                </a:solidFill>
              </a:rPr>
              <a:t/>
            </a:r>
            <a:br>
              <a:rPr lang="ru-RU" sz="5000" dirty="0" smtClean="0">
                <a:solidFill>
                  <a:schemeClr val="bg1">
                    <a:lumMod val="65000"/>
                    <a:lumOff val="35000"/>
                  </a:schemeClr>
                </a:solidFill>
              </a:rPr>
            </a:br>
            <a:r>
              <a:rPr lang="ru-RU" sz="5000" dirty="0" smtClean="0">
                <a:solidFill>
                  <a:schemeClr val="bg1">
                    <a:lumMod val="65000"/>
                    <a:lumOff val="35000"/>
                  </a:schemeClr>
                </a:solidFill>
              </a:rPr>
              <a:t> </a:t>
            </a:r>
            <a:endParaRPr lang="ru-RU" dirty="0" smtClean="0"/>
          </a:p>
          <a:p>
            <a:pPr algn="l"/>
            <a:endParaRPr lang="ru-RU" dirty="0"/>
          </a:p>
        </p:txBody>
      </p:sp>
      <p:pic>
        <p:nvPicPr>
          <p:cNvPr id="4" name="Рисунок 3" descr="velotrekovye-gonki.jpg"/>
          <p:cNvPicPr>
            <a:picLocks noChangeAspect="1"/>
          </p:cNvPicPr>
          <p:nvPr/>
        </p:nvPicPr>
        <p:blipFill>
          <a:blip r:embed="rId2" cstate="email"/>
          <a:stretch>
            <a:fillRect/>
          </a:stretch>
        </p:blipFill>
        <p:spPr>
          <a:xfrm>
            <a:off x="467544" y="2663760"/>
            <a:ext cx="3744966" cy="21065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1008112"/>
          </a:xfrm>
        </p:spPr>
        <p:txBody>
          <a:bodyPr/>
          <a:lstStyle/>
          <a:p>
            <a:r>
              <a:rPr lang="ru-RU" dirty="0" smtClean="0"/>
              <a:t>НАСТОЛЬНЫЙ ТЕННИС</a:t>
            </a:r>
            <a:endParaRPr lang="ru-RU" dirty="0"/>
          </a:p>
        </p:txBody>
      </p:sp>
      <p:sp>
        <p:nvSpPr>
          <p:cNvPr id="3" name="Подзаголовок 2"/>
          <p:cNvSpPr>
            <a:spLocks noGrp="1"/>
          </p:cNvSpPr>
          <p:nvPr>
            <p:ph type="subTitle" idx="1"/>
          </p:nvPr>
        </p:nvSpPr>
        <p:spPr>
          <a:xfrm>
            <a:off x="4499992" y="1556792"/>
            <a:ext cx="4320480" cy="4680520"/>
          </a:xfrm>
        </p:spPr>
        <p:txBody>
          <a:bodyPr>
            <a:normAutofit fontScale="85000" lnSpcReduction="20000"/>
          </a:bodyPr>
          <a:lstStyle/>
          <a:p>
            <a:pPr algn="l"/>
            <a:r>
              <a:rPr lang="ru-RU" b="1" dirty="0" smtClean="0">
                <a:solidFill>
                  <a:schemeClr val="bg1">
                    <a:lumMod val="65000"/>
                    <a:lumOff val="35000"/>
                  </a:schemeClr>
                </a:solidFill>
              </a:rPr>
              <a:t>Настольный теннис (пинг-понг) – олимпийский вид спорта, в котором два игрока или две команды по два человека (парная игра) соперничают между собой, пытаясь перекинуть ракетками специальный мяч (через сетку на игровом столе) на сторону соперника таким образом, чтобы соперник не смог его отразить. При этом мяч должен коснуться половины поля соперника не менее одного раза. </a:t>
            </a:r>
            <a:br>
              <a:rPr lang="ru-RU" b="1" dirty="0" smtClean="0">
                <a:solidFill>
                  <a:schemeClr val="bg1">
                    <a:lumMod val="65000"/>
                    <a:lumOff val="35000"/>
                  </a:schemeClr>
                </a:solidFill>
              </a:rPr>
            </a:br>
            <a:r>
              <a:rPr lang="ru-RU" b="1" dirty="0" smtClean="0">
                <a:solidFill>
                  <a:schemeClr val="bg1">
                    <a:lumMod val="65000"/>
                    <a:lumOff val="35000"/>
                  </a:schemeClr>
                </a:solidFill>
              </a:rPr>
              <a:t/>
            </a:r>
            <a:br>
              <a:rPr lang="ru-RU" b="1" dirty="0" smtClean="0">
                <a:solidFill>
                  <a:schemeClr val="bg1">
                    <a:lumMod val="65000"/>
                    <a:lumOff val="35000"/>
                  </a:schemeClr>
                </a:solidFill>
              </a:rPr>
            </a:br>
            <a:endParaRPr lang="ru-RU" b="1" dirty="0">
              <a:solidFill>
                <a:schemeClr val="bg1">
                  <a:lumMod val="65000"/>
                  <a:lumOff val="35000"/>
                </a:schemeClr>
              </a:solidFill>
            </a:endParaRPr>
          </a:p>
        </p:txBody>
      </p:sp>
      <p:pic>
        <p:nvPicPr>
          <p:cNvPr id="4" name="Рисунок 3" descr="velotrekovye-gonki.jpg"/>
          <p:cNvPicPr>
            <a:picLocks noChangeAspect="1"/>
          </p:cNvPicPr>
          <p:nvPr/>
        </p:nvPicPr>
        <p:blipFill>
          <a:blip r:embed="rId2" cstate="email"/>
          <a:stretch>
            <a:fillRect/>
          </a:stretch>
        </p:blipFill>
        <p:spPr>
          <a:xfrm>
            <a:off x="511343" y="2492896"/>
            <a:ext cx="3657369"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792088"/>
          </a:xfrm>
        </p:spPr>
        <p:txBody>
          <a:bodyPr>
            <a:normAutofit fontScale="90000"/>
          </a:bodyPr>
          <a:lstStyle/>
          <a:p>
            <a:pPr algn="ctr"/>
            <a:r>
              <a:rPr lang="ru-RU" dirty="0" smtClean="0"/>
              <a:t>ТЕННИС</a:t>
            </a:r>
            <a:endParaRPr lang="ru-RU" dirty="0"/>
          </a:p>
        </p:txBody>
      </p:sp>
      <p:sp>
        <p:nvSpPr>
          <p:cNvPr id="3" name="Подзаголовок 2"/>
          <p:cNvSpPr>
            <a:spLocks noGrp="1"/>
          </p:cNvSpPr>
          <p:nvPr>
            <p:ph type="subTitle" idx="1"/>
          </p:nvPr>
        </p:nvSpPr>
        <p:spPr>
          <a:xfrm>
            <a:off x="4499992" y="1196752"/>
            <a:ext cx="4392488" cy="4608512"/>
          </a:xfrm>
        </p:spPr>
        <p:txBody>
          <a:bodyPr>
            <a:normAutofit fontScale="85000" lnSpcReduction="20000"/>
          </a:bodyPr>
          <a:lstStyle/>
          <a:p>
            <a:pPr algn="l"/>
            <a:r>
              <a:rPr lang="ru-RU" b="1" dirty="0" smtClean="0">
                <a:solidFill>
                  <a:schemeClr val="bg1">
                    <a:lumMod val="75000"/>
                    <a:lumOff val="25000"/>
                  </a:schemeClr>
                </a:solidFill>
              </a:rPr>
              <a:t>Теннис (большой теннис) – вид спорта, в котором два игрока или две команды по два человека соперничают между собой. Цель каждого из игроков/команд – перекинуть ракеткой мяч на сторону соперника таким образом, чтобы соперник не смог его отразить. При этом мяч должен коснуться половины поля соперника не меньше одного раза. </a:t>
            </a:r>
            <a:r>
              <a:rPr lang="ru-RU" b="1" dirty="0" smtClean="0">
                <a:solidFill>
                  <a:schemeClr val="bg1">
                    <a:lumMod val="65000"/>
                    <a:lumOff val="35000"/>
                  </a:schemeClr>
                </a:solidFill>
              </a:rPr>
              <a:t/>
            </a:r>
            <a:br>
              <a:rPr lang="ru-RU" b="1" dirty="0" smtClean="0">
                <a:solidFill>
                  <a:schemeClr val="bg1">
                    <a:lumMod val="65000"/>
                    <a:lumOff val="35000"/>
                  </a:schemeClr>
                </a:solidFill>
              </a:rPr>
            </a:br>
            <a:r>
              <a:rPr lang="ru-RU" dirty="0" smtClean="0"/>
              <a:t/>
            </a:r>
            <a:br>
              <a:rPr lang="ru-RU" dirty="0" smtClean="0"/>
            </a:br>
            <a:endParaRPr lang="ru-RU" dirty="0" smtClean="0"/>
          </a:p>
          <a:p>
            <a:pPr algn="l"/>
            <a:endParaRPr lang="ru-RU" dirty="0"/>
          </a:p>
        </p:txBody>
      </p:sp>
      <p:pic>
        <p:nvPicPr>
          <p:cNvPr id="4" name="Рисунок 3" descr="velotrekovye-gonki.jpg"/>
          <p:cNvPicPr>
            <a:picLocks noChangeAspect="1"/>
          </p:cNvPicPr>
          <p:nvPr/>
        </p:nvPicPr>
        <p:blipFill>
          <a:blip r:embed="rId2" cstate="email"/>
          <a:stretch>
            <a:fillRect/>
          </a:stretch>
        </p:blipFill>
        <p:spPr>
          <a:xfrm>
            <a:off x="395536" y="1484784"/>
            <a:ext cx="3721129"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4.jpg"/>
          <p:cNvPicPr>
            <a:picLocks noChangeAspect="1"/>
          </p:cNvPicPr>
          <p:nvPr/>
        </p:nvPicPr>
        <p:blipFill>
          <a:blip r:embed="rId3" cstate="email"/>
          <a:stretch>
            <a:fillRect/>
          </a:stretch>
        </p:blipFill>
        <p:spPr>
          <a:xfrm>
            <a:off x="6516216" y="4869160"/>
            <a:ext cx="2381251" cy="17859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1080120"/>
          </a:xfrm>
        </p:spPr>
        <p:txBody>
          <a:bodyPr/>
          <a:lstStyle/>
          <a:p>
            <a:pPr algn="ctr"/>
            <a:r>
              <a:rPr lang="ru-RU" dirty="0" smtClean="0"/>
              <a:t>СТРЕЛЬБА ИЗ ЛУКА</a:t>
            </a:r>
            <a:endParaRPr lang="ru-RU" dirty="0"/>
          </a:p>
        </p:txBody>
      </p:sp>
      <p:sp>
        <p:nvSpPr>
          <p:cNvPr id="3" name="Подзаголовок 2"/>
          <p:cNvSpPr>
            <a:spLocks noGrp="1"/>
          </p:cNvSpPr>
          <p:nvPr>
            <p:ph type="subTitle" idx="1"/>
          </p:nvPr>
        </p:nvSpPr>
        <p:spPr>
          <a:xfrm>
            <a:off x="3923928" y="1484784"/>
            <a:ext cx="5040560" cy="4824536"/>
          </a:xfrm>
        </p:spPr>
        <p:txBody>
          <a:bodyPr>
            <a:noAutofit/>
          </a:bodyPr>
          <a:lstStyle/>
          <a:p>
            <a:pPr algn="l"/>
            <a:r>
              <a:rPr lang="ru-RU" sz="1800" b="1" dirty="0" smtClean="0">
                <a:solidFill>
                  <a:schemeClr val="bg1">
                    <a:lumMod val="75000"/>
                    <a:lumOff val="25000"/>
                  </a:schemeClr>
                </a:solidFill>
              </a:rPr>
              <a:t>Стрельба из лука – олимпийский вид спорта, в котором спортсмены соревнуются в точности стрельбы из лука. Победителем в стрельбе из лука является спортсмен или команда, которая наберёт больше очков, согласно правилам соревнований. Соревнования по стрельбе из лука проводятся как между мужчинами, так и между женщинами.</a:t>
            </a:r>
            <a:br>
              <a:rPr lang="ru-RU" sz="1800" b="1" dirty="0" smtClean="0">
                <a:solidFill>
                  <a:schemeClr val="bg1">
                    <a:lumMod val="75000"/>
                    <a:lumOff val="25000"/>
                  </a:schemeClr>
                </a:solidFill>
              </a:rPr>
            </a:br>
            <a:r>
              <a:rPr lang="ru-RU" sz="1800" b="1" dirty="0" smtClean="0">
                <a:solidFill>
                  <a:schemeClr val="bg1">
                    <a:lumMod val="75000"/>
                    <a:lumOff val="25000"/>
                  </a:schemeClr>
                </a:solidFill>
              </a:rPr>
              <a:t>Соревнования по стрельбе из лука проводятся как на открытом воздухе, так и в помещении. </a:t>
            </a:r>
            <a:r>
              <a:rPr lang="ru-RU" sz="1800" b="1" dirty="0" smtClean="0"/>
              <a:t/>
            </a:r>
            <a:br>
              <a:rPr lang="ru-RU" sz="1800" b="1" dirty="0" smtClean="0"/>
            </a:br>
            <a:r>
              <a:rPr lang="ru-RU" sz="1800" b="1" dirty="0" smtClean="0"/>
              <a:t/>
            </a:r>
            <a:br>
              <a:rPr lang="ru-RU" sz="1800" b="1" dirty="0" smtClean="0"/>
            </a:br>
            <a:r>
              <a:rPr lang="ru-RU" sz="1800" b="1" dirty="0" smtClean="0">
                <a:hlinkClick r:id="rId2"/>
              </a:rPr>
              <a:t>/</a:t>
            </a:r>
            <a:r>
              <a:rPr lang="ru-RU" sz="2000" b="1" dirty="0" smtClean="0"/>
              <a:t/>
            </a:r>
            <a:br>
              <a:rPr lang="ru-RU" sz="2000" b="1" dirty="0" smtClean="0"/>
            </a:br>
            <a:endParaRPr lang="ru-RU" sz="2000" b="1" dirty="0" smtClean="0"/>
          </a:p>
          <a:p>
            <a:endParaRPr lang="ru-RU" sz="2000" b="1" dirty="0"/>
          </a:p>
        </p:txBody>
      </p:sp>
      <p:pic>
        <p:nvPicPr>
          <p:cNvPr id="4" name="Рисунок 3" descr="velotrekovye-gonki.jpg"/>
          <p:cNvPicPr>
            <a:picLocks noChangeAspect="1"/>
          </p:cNvPicPr>
          <p:nvPr/>
        </p:nvPicPr>
        <p:blipFill>
          <a:blip r:embed="rId3" cstate="email"/>
          <a:stretch>
            <a:fillRect/>
          </a:stretch>
        </p:blipFill>
        <p:spPr>
          <a:xfrm>
            <a:off x="467544" y="2060848"/>
            <a:ext cx="3266256"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рос.jpg"/>
          <p:cNvPicPr>
            <a:picLocks noChangeAspect="1"/>
          </p:cNvPicPr>
          <p:nvPr/>
        </p:nvPicPr>
        <p:blipFill>
          <a:blip r:embed="rId4" cstate="email"/>
          <a:stretch>
            <a:fillRect/>
          </a:stretch>
        </p:blipFill>
        <p:spPr>
          <a:xfrm>
            <a:off x="5652120" y="4797152"/>
            <a:ext cx="3328370" cy="187220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404664"/>
            <a:ext cx="7851648" cy="1296144"/>
          </a:xfrm>
        </p:spPr>
        <p:txBody>
          <a:bodyPr>
            <a:normAutofit fontScale="90000"/>
          </a:bodyPr>
          <a:lstStyle/>
          <a:p>
            <a:r>
              <a:rPr lang="ru-RU" dirty="0" smtClean="0"/>
              <a:t>СИНХРОННОЕ ПЛАВАНИЕ</a:t>
            </a:r>
            <a:endParaRPr lang="ru-RU" dirty="0"/>
          </a:p>
        </p:txBody>
      </p:sp>
      <p:sp>
        <p:nvSpPr>
          <p:cNvPr id="3" name="Подзаголовок 2"/>
          <p:cNvSpPr>
            <a:spLocks noGrp="1"/>
          </p:cNvSpPr>
          <p:nvPr>
            <p:ph type="subTitle" idx="1"/>
          </p:nvPr>
        </p:nvSpPr>
        <p:spPr>
          <a:xfrm>
            <a:off x="4355976" y="1772816"/>
            <a:ext cx="4032120" cy="4176464"/>
          </a:xfrm>
        </p:spPr>
        <p:txBody>
          <a:bodyPr>
            <a:normAutofit/>
          </a:bodyPr>
          <a:lstStyle/>
          <a:p>
            <a:pPr algn="l"/>
            <a:r>
              <a:rPr lang="ru-RU" sz="2000" b="1" dirty="0" smtClean="0">
                <a:solidFill>
                  <a:schemeClr val="bg1">
                    <a:lumMod val="65000"/>
                    <a:lumOff val="35000"/>
                  </a:schemeClr>
                </a:solidFill>
              </a:rPr>
              <a:t>Синхронное плавание – это женский водный вид спорта, суть которого заключается в выполнении в воде различных фигур и движений под музыку. Синхронное плавание является олимпийским видом спорта. </a:t>
            </a:r>
            <a:r>
              <a:rPr lang="ru-RU" b="1" dirty="0" smtClean="0">
                <a:solidFill>
                  <a:schemeClr val="bg1">
                    <a:lumMod val="65000"/>
                    <a:lumOff val="35000"/>
                  </a:schemeClr>
                </a:solidFill>
              </a:rPr>
              <a:t/>
            </a:r>
            <a:br>
              <a:rPr lang="ru-RU" b="1" dirty="0" smtClean="0">
                <a:solidFill>
                  <a:schemeClr val="bg1">
                    <a:lumMod val="65000"/>
                    <a:lumOff val="35000"/>
                  </a:schemeClr>
                </a:solidFill>
              </a:rPr>
            </a:br>
            <a:endParaRPr lang="ru-RU" b="1" dirty="0" smtClean="0">
              <a:solidFill>
                <a:schemeClr val="bg1">
                  <a:lumMod val="65000"/>
                  <a:lumOff val="35000"/>
                </a:schemeClr>
              </a:solidFill>
            </a:endParaRPr>
          </a:p>
          <a:p>
            <a:pPr algn="l"/>
            <a:endParaRPr lang="ru-RU" dirty="0"/>
          </a:p>
        </p:txBody>
      </p:sp>
      <p:pic>
        <p:nvPicPr>
          <p:cNvPr id="4" name="Рисунок 3" descr="velotrekovye-gonki.jpg"/>
          <p:cNvPicPr>
            <a:picLocks noChangeAspect="1"/>
          </p:cNvPicPr>
          <p:nvPr/>
        </p:nvPicPr>
        <p:blipFill>
          <a:blip r:embed="rId2" cstate="email"/>
          <a:stretch>
            <a:fillRect/>
          </a:stretch>
        </p:blipFill>
        <p:spPr>
          <a:xfrm>
            <a:off x="683568" y="1916832"/>
            <a:ext cx="3504787" cy="24482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Рисунок 4" descr="sinhronnoe-plavanie-bassein.jpg"/>
          <p:cNvPicPr>
            <a:picLocks noChangeAspect="1"/>
          </p:cNvPicPr>
          <p:nvPr/>
        </p:nvPicPr>
        <p:blipFill>
          <a:blip r:embed="rId3" cstate="email"/>
          <a:stretch>
            <a:fillRect/>
          </a:stretch>
        </p:blipFill>
        <p:spPr>
          <a:xfrm>
            <a:off x="5580112" y="4365104"/>
            <a:ext cx="2885306" cy="21639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ЗЕЛЕНАЯ">
      <a:dk1>
        <a:sysClr val="windowText" lastClr="000000"/>
      </a:dk1>
      <a:lt1>
        <a:sysClr val="window" lastClr="FFFFFF"/>
      </a:lt1>
      <a:dk2>
        <a:srgbClr val="93D47E"/>
      </a:dk2>
      <a:lt2>
        <a:srgbClr val="B0DFA0"/>
      </a:lt2>
      <a:accent1>
        <a:srgbClr val="7CCA62"/>
      </a:accent1>
      <a:accent2>
        <a:srgbClr val="92D050"/>
      </a:accent2>
      <a:accent3>
        <a:srgbClr val="BDE296"/>
      </a:accent3>
      <a:accent4>
        <a:srgbClr val="54A838"/>
      </a:accent4>
      <a:accent5>
        <a:srgbClr val="7CCA62"/>
      </a:accent5>
      <a:accent6>
        <a:srgbClr val="A5C249"/>
      </a:accent6>
      <a:hlink>
        <a:srgbClr val="E2D700"/>
      </a:hlink>
      <a:folHlink>
        <a:srgbClr val="B0DFA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TotalTime>
  <Words>1124</Words>
  <Application>Microsoft Office PowerPoint</Application>
  <PresentationFormat>Экран (4:3)</PresentationFormat>
  <Paragraphs>57</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Поток</vt:lpstr>
      <vt:lpstr>ЛЕТНИЕ ВИДЫ СПОРТА</vt:lpstr>
      <vt:lpstr>ВЕЛОТРЕКОВЫЕ ГОНКИ</vt:lpstr>
      <vt:lpstr>ЛЕГКАЯ АТЛЕТИКА</vt:lpstr>
      <vt:lpstr>ТЯЖЕЛАЯ АТЛЕТИКА</vt:lpstr>
      <vt:lpstr>ФЕХТОВАНИЕ</vt:lpstr>
      <vt:lpstr>НАСТОЛЬНЫЙ ТЕННИС</vt:lpstr>
      <vt:lpstr>ТЕННИС</vt:lpstr>
      <vt:lpstr>СТРЕЛЬБА ИЗ ЛУКА</vt:lpstr>
      <vt:lpstr>СИНХРОННОЕ ПЛАВАНИЕ</vt:lpstr>
      <vt:lpstr>ХОККЕЙ НА ТРАВЕ</vt:lpstr>
      <vt:lpstr>АКАДЕМИЧЕСКАЯ ГРЕБЛЯ</vt:lpstr>
      <vt:lpstr>ПРЫЖКИ В ВОДУ</vt:lpstr>
      <vt:lpstr>ПЛАВАНИЕ</vt:lpstr>
      <vt:lpstr>РЕГБИ</vt:lpstr>
      <vt:lpstr>СПОРТИВНАЯ ГИМНАСТИКА</vt:lpstr>
      <vt:lpstr>ХУДОЖЕСТВЕННАЯ ГИМНАСТИКА</vt:lpstr>
      <vt:lpstr>ГОЛЬФ</vt:lpstr>
      <vt:lpstr>БОКС</vt:lpstr>
      <vt:lpstr>ВОЛЕЙБОЛ</vt:lpstr>
      <vt:lpstr>ФУТБОЛ</vt:lpstr>
      <vt:lpstr>БАСКЕТБОЛ</vt:lpstr>
      <vt:lpstr>ПАРУСНЫЙ СПОРТ</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Mir</dc:creator>
  <cp:lastModifiedBy>User</cp:lastModifiedBy>
  <cp:revision>39</cp:revision>
  <dcterms:created xsi:type="dcterms:W3CDTF">2017-04-28T13:01:06Z</dcterms:created>
  <dcterms:modified xsi:type="dcterms:W3CDTF">2020-04-15T12:27:19Z</dcterms:modified>
</cp:coreProperties>
</file>