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67" r:id="rId3"/>
    <p:sldId id="256" r:id="rId4"/>
    <p:sldId id="257" r:id="rId5"/>
    <p:sldId id="259" r:id="rId6"/>
    <p:sldId id="261" r:id="rId7"/>
    <p:sldId id="263" r:id="rId8"/>
    <p:sldId id="269" r:id="rId9"/>
    <p:sldId id="271" r:id="rId10"/>
    <p:sldId id="272" r:id="rId11"/>
    <p:sldId id="276" r:id="rId12"/>
    <p:sldId id="270" r:id="rId13"/>
    <p:sldId id="277" r:id="rId14"/>
    <p:sldId id="273" r:id="rId15"/>
    <p:sldId id="274" r:id="rId16"/>
    <p:sldId id="275" r:id="rId17"/>
    <p:sldId id="268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17CD68-84CC-4C45-866A-DC5B620AD3D9}" type="datetimeFigureOut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B454F2-3215-47FF-9DC5-B103B865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2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D8997-72A5-46DA-81BB-4E95F8A4B7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4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694F-8E6F-4CF2-83DF-7C77D0765698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F3B1-1E42-43BA-B03F-5325090D3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9B4C-F0F3-4F6F-9433-56FC1FD2D5EB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2766-32EC-47A8-BECC-300100C0B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4D4A-EC7E-4FD7-8A3C-44F2067E30FC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5432-CB13-44F9-8A53-5FC310384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DB2C-6CCA-4513-88C6-8DA5CF072F62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9C9D-9336-408C-9E9F-916EB6DC9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912C-8259-48B3-A1F1-142A1031B969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05F5-5013-4255-9FEC-199107D6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C1CE-6851-467D-AA45-89683E4F4529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4A92-784F-41B2-B635-5DDCE9525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86CF-91EA-4648-953F-DF110B4A38CD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DCF6-E676-4957-9FE2-F063B3B78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1ED5-32E2-49BB-B022-24D721C88623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12E-D7CD-42F9-AD84-7F590A75C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901E-D57B-47A5-AA94-12C877905767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088E-E2DD-4D2E-8FF8-EEA8A9363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B771-63AB-43DC-B208-D503CDA0AB82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3B7-0B8D-4C4E-A084-2CCCE96C6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9CC9-1B43-4F74-95D9-48DD833AA37F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89C3-4429-4A86-A584-8D29219F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17B859-3B76-4623-92EA-8D7B8DB62CA9}" type="datetime1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30E1AA-1112-4F6D-8956-619AE55F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F088E-E2DD-4D2E-8FF8-EEA8A93630C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428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53462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Одеваемся на прогулку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6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9" y="1847850"/>
            <a:ext cx="3263503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7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 рук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0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25625"/>
            <a:ext cx="3886200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9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деятельность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деятельность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7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F088E-E2DD-4D2E-8FF8-EEA8A93630C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5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F088E-E2DD-4D2E-8FF8-EEA8A93630C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52" y="721424"/>
            <a:ext cx="7876715" cy="5413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978" y="1596787"/>
            <a:ext cx="74516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endParaRPr lang="ru-RU" b="1" dirty="0"/>
          </a:p>
          <a:p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Дорофеева Н.Е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познавательный, социальный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дети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родители,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специалисты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реализации:05.09-21.09.2022гг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99408" y="1117827"/>
            <a:ext cx="7815942" cy="5421085"/>
          </a:xfrm>
          <a:prstGeom prst="flowChartDocument">
            <a:avLst/>
          </a:prstGeom>
          <a:blipFill dpi="0" rotWithShape="1">
            <a:blip r:embed="rId3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9262" y="2026265"/>
            <a:ext cx="739623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 детей с ограниченными возможностями здоровья 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C5EBD-C8CA-4CB3-B295-B8299083E2D5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 advTm="2124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6C6DE-303B-4A24-A6CF-2EE3A6BA9C30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5963" y="1023938"/>
            <a:ext cx="7899400" cy="511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Актуальность проекта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 ограниченными возможностями здоровья чаще других сталкиваются с физическими и социальными барьерами, которые не позволяют им полноценно жить в обществе, также препятствуют в активном участии  и развитии социума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Инвалидность – это значительное ограничение жизнедеятельности ребенка, приводящее к социальной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дезадаптации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вследствие нарушения его развития, способностей к самообслуживанию, развитию творчества, к передвижению, ориентации, обучению, трудовой деятельности, контролю за своим поведением,  пониженной самооценке.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 advTm="13659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2AB2A9-3930-40C8-AFBA-0788C9E71336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7440" y="1014493"/>
            <a:ext cx="6858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нейтрализация защитных механизмов, повышение педагогической компетенции родителей и помощь семьях для успешной адаптации и  интеграции детей с ОВЗ в обществе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Обучение родителей эффективным способам  взаимодействия с ребенком;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адекватной самооценки ребенка;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Снижение значимости травмирующего фактора;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Развитие волевой регуляции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поведения;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</a:rPr>
              <a:t>Обучение </a:t>
            </a:r>
            <a:r>
              <a:rPr lang="ru-RU" dirty="0">
                <a:latin typeface="Times New Roman"/>
                <a:ea typeface="Calibri"/>
              </a:rPr>
              <a:t>детей снятию напряжения</a:t>
            </a:r>
            <a:endParaRPr lang="ru-RU" dirty="0"/>
          </a:p>
        </p:txBody>
      </p:sp>
    </p:spTree>
  </p:cSld>
  <p:clrMapOvr>
    <a:masterClrMapping/>
  </p:clrMapOvr>
  <p:transition spd="med" advTm="1085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Используемые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525" y="1339850"/>
            <a:ext cx="7886700" cy="43513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Беседы и анкетирование, тестирование семьи ребенка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Консультации: коллективные и индивидуальные, оперативные и плановые.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Проведение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конкурсов и развлечений, тренингов совместно с родителями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sz="2200" dirty="0">
                <a:solidFill>
                  <a:srgbClr val="843C0C"/>
                </a:solidFill>
              </a:rPr>
              <a:t>Индивидуальные и групповые занятия с </a:t>
            </a:r>
            <a:r>
              <a:rPr lang="ru-RU" sz="2200" dirty="0" smtClean="0">
                <a:solidFill>
                  <a:srgbClr val="843C0C"/>
                </a:solidFill>
              </a:rPr>
              <a:t>детьми.</a:t>
            </a:r>
            <a:endParaRPr lang="ru-RU" sz="2200" dirty="0">
              <a:solidFill>
                <a:srgbClr val="843C0C"/>
              </a:solidFill>
            </a:endParaRPr>
          </a:p>
          <a:p>
            <a:pPr lvl="0">
              <a:buNone/>
            </a:pPr>
            <a:r>
              <a:rPr lang="ru-RU" sz="2200" dirty="0">
                <a:solidFill>
                  <a:srgbClr val="843C0C"/>
                </a:solidFill>
              </a:rPr>
              <a:t> - </a:t>
            </a:r>
            <a:r>
              <a:rPr lang="ru-RU" sz="2200" dirty="0" err="1">
                <a:solidFill>
                  <a:srgbClr val="843C0C"/>
                </a:solidFill>
              </a:rPr>
              <a:t>Сказкотерапия</a:t>
            </a:r>
            <a:r>
              <a:rPr lang="ru-RU" sz="2200" dirty="0">
                <a:solidFill>
                  <a:srgbClr val="843C0C"/>
                </a:solidFill>
              </a:rPr>
              <a:t>;</a:t>
            </a:r>
          </a:p>
          <a:p>
            <a:pPr lvl="0">
              <a:buNone/>
            </a:pPr>
            <a:r>
              <a:rPr lang="ru-RU" sz="2200" dirty="0">
                <a:solidFill>
                  <a:srgbClr val="843C0C"/>
                </a:solidFill>
              </a:rPr>
              <a:t> - Интерактивные игры;</a:t>
            </a:r>
          </a:p>
          <a:p>
            <a:pPr lvl="0">
              <a:buNone/>
            </a:pPr>
            <a:r>
              <a:rPr lang="ru-RU" sz="2200" dirty="0">
                <a:solidFill>
                  <a:srgbClr val="843C0C"/>
                </a:solidFill>
              </a:rPr>
              <a:t> - Игры драматизации;</a:t>
            </a:r>
          </a:p>
          <a:p>
            <a:pPr lvl="0">
              <a:buNone/>
            </a:pPr>
            <a:r>
              <a:rPr lang="ru-RU" sz="2200" dirty="0">
                <a:solidFill>
                  <a:srgbClr val="843C0C"/>
                </a:solidFill>
              </a:rPr>
              <a:t> - Песочная терапия;</a:t>
            </a:r>
          </a:p>
          <a:p>
            <a:pPr lvl="0">
              <a:buNone/>
            </a:pPr>
            <a:r>
              <a:rPr lang="ru-RU" sz="2200" dirty="0">
                <a:solidFill>
                  <a:srgbClr val="843C0C"/>
                </a:solidFill>
              </a:rPr>
              <a:t> - Арт-терапия.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8C680-9E05-42CC-86BE-A4D519867894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16295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B01B4-124F-4056-BA4C-0D9CC5C1AE2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7538" y="1042988"/>
            <a:ext cx="7886700" cy="435133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Преимущества метода </a:t>
            </a:r>
            <a:r>
              <a:rPr lang="ru-RU" b="1" dirty="0"/>
              <a:t>групповой </a:t>
            </a:r>
            <a:r>
              <a:rPr lang="ru-RU" b="1" dirty="0" smtClean="0"/>
              <a:t>работы </a:t>
            </a:r>
            <a:r>
              <a:rPr lang="ru-RU" b="1" dirty="0"/>
              <a:t>(К. </a:t>
            </a:r>
            <a:r>
              <a:rPr lang="ru-RU" b="1" dirty="0" err="1"/>
              <a:t>Рудестам</a:t>
            </a:r>
            <a:r>
              <a:rPr lang="ru-RU" b="1" dirty="0"/>
              <a:t>):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Групповой опыт помогает решению межличностных проблем. Человек избегает замыкания в себе со своими трудностями, обнаруживает, что и другие переживают сходное чувство.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Возможность получения обратной связи и поддержки от людей со сходными проблемами. В реальной жизни далеко не все люди имеют шанс получить искреннюю, безответную обратную связь. В группе отлично понимают почти то же самое.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В группе человек может обучиться новым умениям, экспериментировать с различными стилями отношений, «применять» новые модели поведения, научиться по-новому, относиться к себе и другим людям.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Метод групповой работы облегчает процесс самораскрытия, </a:t>
            </a:r>
            <a:r>
              <a:rPr lang="ru-RU" dirty="0" err="1">
                <a:solidFill>
                  <a:srgbClr val="002060"/>
                </a:solidFill>
              </a:rPr>
              <a:t>самоисследования</a:t>
            </a:r>
            <a:r>
              <a:rPr lang="ru-RU" dirty="0">
                <a:solidFill>
                  <a:srgbClr val="002060"/>
                </a:solidFill>
              </a:rPr>
              <a:t> и самопознания, что позволяет понять себя (и других) и повысить уверенность в себе.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 advTm="23351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11753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4A92-784F-41B2-B635-5DDCE9525AF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72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393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методы</vt:lpstr>
      <vt:lpstr>Презентация PowerPoint</vt:lpstr>
      <vt:lpstr>Завтрак</vt:lpstr>
      <vt:lpstr>Зарядка</vt:lpstr>
      <vt:lpstr>Обед</vt:lpstr>
      <vt:lpstr>Одеваемся на прогулку</vt:lpstr>
      <vt:lpstr>Прогулка</vt:lpstr>
      <vt:lpstr>Мытье рук</vt:lpstr>
      <vt:lpstr>Свободная деятельность</vt:lpstr>
      <vt:lpstr>Свободная деятельность</vt:lpstr>
      <vt:lpstr>Свободная деятельность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Учетная запись Майкрософт</cp:lastModifiedBy>
  <cp:revision>35</cp:revision>
  <dcterms:created xsi:type="dcterms:W3CDTF">2013-01-23T05:00:32Z</dcterms:created>
  <dcterms:modified xsi:type="dcterms:W3CDTF">2022-09-18T10:23:06Z</dcterms:modified>
</cp:coreProperties>
</file>