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2" r:id="rId10"/>
    <p:sldId id="264" r:id="rId11"/>
    <p:sldId id="271" r:id="rId12"/>
    <p:sldId id="265" r:id="rId13"/>
    <p:sldId id="276" r:id="rId14"/>
    <p:sldId id="270" r:id="rId15"/>
    <p:sldId id="266" r:id="rId16"/>
    <p:sldId id="267" r:id="rId17"/>
    <p:sldId id="275" r:id="rId18"/>
    <p:sldId id="273" r:id="rId19"/>
    <p:sldId id="274" r:id="rId20"/>
    <p:sldId id="268" r:id="rId21"/>
    <p:sldId id="269"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2" y="-7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8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340768"/>
            <a:ext cx="7772400" cy="1470025"/>
          </a:xfrm>
        </p:spPr>
        <p:txBody>
          <a:bodyPr>
            <a:noAutofit/>
          </a:bodyPr>
          <a:lstStyle/>
          <a:p>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ПРОЕКТ </a:t>
            </a:r>
            <a:b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«Этот загадочный Космос»</a:t>
            </a:r>
            <a:endPar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одзаголовок 2"/>
          <p:cNvSpPr>
            <a:spLocks noGrp="1"/>
          </p:cNvSpPr>
          <p:nvPr>
            <p:ph type="subTitle" idx="1"/>
          </p:nvPr>
        </p:nvSpPr>
        <p:spPr>
          <a:xfrm>
            <a:off x="1447056" y="4437112"/>
            <a:ext cx="7696944" cy="1752600"/>
          </a:xfrm>
        </p:spPr>
        <p:txBody>
          <a:bodyPr>
            <a:normAutofit fontScale="77500" lnSpcReduction="20000"/>
          </a:bodyPr>
          <a:lstStyle/>
          <a:p>
            <a:r>
              <a:rPr lang="ru-RU" sz="2400" dirty="0" smtClean="0">
                <a:solidFill>
                  <a:srgbClr val="FFFF00"/>
                </a:solidFill>
              </a:rPr>
              <a:t>Над проектом работали:</a:t>
            </a:r>
          </a:p>
          <a:p>
            <a:pPr algn="l"/>
            <a:r>
              <a:rPr lang="ru-RU" sz="2400" dirty="0" smtClean="0">
                <a:solidFill>
                  <a:srgbClr val="FFFF00"/>
                </a:solidFill>
              </a:rPr>
              <a:t>Воспитатели: Власенко Н.В. высшая кв. категория,</a:t>
            </a:r>
          </a:p>
          <a:p>
            <a:pPr algn="l"/>
            <a:r>
              <a:rPr lang="ru-RU" sz="2400" dirty="0" smtClean="0">
                <a:solidFill>
                  <a:srgbClr val="FFFF00"/>
                </a:solidFill>
              </a:rPr>
              <a:t>Константинова М.А. первая кв. категория,</a:t>
            </a:r>
          </a:p>
          <a:p>
            <a:pPr algn="l"/>
            <a:r>
              <a:rPr lang="ru-RU" sz="2400" dirty="0" smtClean="0">
                <a:solidFill>
                  <a:srgbClr val="FFFF00"/>
                </a:solidFill>
              </a:rPr>
              <a:t>Учитель-логопед Емельянова Ю.Н. высшая кв. категория,</a:t>
            </a:r>
          </a:p>
          <a:p>
            <a:pPr algn="l"/>
            <a:r>
              <a:rPr lang="ru-RU" sz="2400" dirty="0" smtClean="0">
                <a:solidFill>
                  <a:srgbClr val="FFFF00"/>
                </a:solidFill>
              </a:rPr>
              <a:t>Инструктор по физической культуре Сорокина М.С. первая кв. категория</a:t>
            </a:r>
            <a:endParaRPr lang="ru-RU" sz="2400" dirty="0">
              <a:solidFill>
                <a:srgbClr val="FFFF00"/>
              </a:solidFill>
            </a:endParaRPr>
          </a:p>
        </p:txBody>
      </p:sp>
      <p:sp>
        <p:nvSpPr>
          <p:cNvPr id="4" name="TextBox 3"/>
          <p:cNvSpPr txBox="1"/>
          <p:nvPr/>
        </p:nvSpPr>
        <p:spPr>
          <a:xfrm>
            <a:off x="920724" y="188640"/>
            <a:ext cx="7787516" cy="677108"/>
          </a:xfrm>
          <a:prstGeom prst="rect">
            <a:avLst/>
          </a:prstGeom>
          <a:noFill/>
        </p:spPr>
        <p:txBody>
          <a:bodyPr wrap="none" rtlCol="0">
            <a:spAutoFit/>
          </a:bodyPr>
          <a:lstStyle/>
          <a:p>
            <a:pPr algn="ctr"/>
            <a:r>
              <a:rPr lang="ru-RU" sz="1900" dirty="0" smtClean="0">
                <a:solidFill>
                  <a:srgbClr val="FFFF00"/>
                </a:solidFill>
              </a:rPr>
              <a:t>Муниципальное автономное дошкольное образовательное учреждение </a:t>
            </a:r>
          </a:p>
          <a:p>
            <a:pPr algn="ctr"/>
            <a:r>
              <a:rPr lang="ru-RU" sz="1900" dirty="0" smtClean="0">
                <a:solidFill>
                  <a:srgbClr val="FFFF00"/>
                </a:solidFill>
              </a:rPr>
              <a:t>«Детский сад комбинированного вида № 4 «Солнышко»</a:t>
            </a:r>
            <a:endParaRPr lang="ru-RU" sz="1900" dirty="0">
              <a:solidFill>
                <a:srgbClr val="FFFF00"/>
              </a:solidFill>
            </a:endParaRPr>
          </a:p>
        </p:txBody>
      </p:sp>
      <p:sp>
        <p:nvSpPr>
          <p:cNvPr id="5" name="TextBox 4"/>
          <p:cNvSpPr txBox="1"/>
          <p:nvPr/>
        </p:nvSpPr>
        <p:spPr>
          <a:xfrm>
            <a:off x="3635896" y="6237312"/>
            <a:ext cx="2431435" cy="369332"/>
          </a:xfrm>
          <a:prstGeom prst="rect">
            <a:avLst/>
          </a:prstGeom>
          <a:noFill/>
        </p:spPr>
        <p:txBody>
          <a:bodyPr wrap="none" rtlCol="0">
            <a:spAutoFit/>
          </a:bodyPr>
          <a:lstStyle/>
          <a:p>
            <a:r>
              <a:rPr lang="ru-RU" dirty="0" smtClean="0"/>
              <a:t>Арамиль , апрель 2024</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dirty="0" smtClean="0"/>
              <a:t>На логопедическом занятии</a:t>
            </a:r>
            <a:endParaRPr lang="ru-RU" dirty="0"/>
          </a:p>
        </p:txBody>
      </p:sp>
      <p:pic>
        <p:nvPicPr>
          <p:cNvPr id="1026" name="Picture 2" descr="C:\Users\Николай\Downloads\IMG-20240410-WA0000.jpg"/>
          <p:cNvPicPr>
            <a:picLocks noGrp="1" noChangeAspect="1" noChangeArrowheads="1"/>
          </p:cNvPicPr>
          <p:nvPr>
            <p:ph idx="1"/>
          </p:nvPr>
        </p:nvPicPr>
        <p:blipFill>
          <a:blip r:embed="rId2" cstate="print"/>
          <a:srcRect/>
          <a:stretch>
            <a:fillRect/>
          </a:stretch>
        </p:blipFill>
        <p:spPr bwMode="auto">
          <a:xfrm>
            <a:off x="179512" y="1052736"/>
            <a:ext cx="2619119" cy="3489251"/>
          </a:xfrm>
          <a:prstGeom prst="rect">
            <a:avLst/>
          </a:prstGeom>
          <a:noFill/>
        </p:spPr>
      </p:pic>
      <p:pic>
        <p:nvPicPr>
          <p:cNvPr id="1027" name="Picture 3" descr="C:\Users\Николай\Downloads\IMG-20240410-WA0005.jpg"/>
          <p:cNvPicPr>
            <a:picLocks noChangeAspect="1" noChangeArrowheads="1"/>
          </p:cNvPicPr>
          <p:nvPr/>
        </p:nvPicPr>
        <p:blipFill>
          <a:blip r:embed="rId3" cstate="print"/>
          <a:srcRect/>
          <a:stretch>
            <a:fillRect/>
          </a:stretch>
        </p:blipFill>
        <p:spPr bwMode="auto">
          <a:xfrm>
            <a:off x="3347864" y="1052736"/>
            <a:ext cx="2540397" cy="3384376"/>
          </a:xfrm>
          <a:prstGeom prst="rect">
            <a:avLst/>
          </a:prstGeom>
          <a:noFill/>
        </p:spPr>
      </p:pic>
      <p:pic>
        <p:nvPicPr>
          <p:cNvPr id="1028" name="Picture 4" descr="C:\Users\Николай\Downloads\IMG-20240410-WA0007.jpg"/>
          <p:cNvPicPr>
            <a:picLocks noChangeAspect="1" noChangeArrowheads="1"/>
          </p:cNvPicPr>
          <p:nvPr/>
        </p:nvPicPr>
        <p:blipFill>
          <a:blip r:embed="rId4" cstate="print"/>
          <a:srcRect/>
          <a:stretch>
            <a:fillRect/>
          </a:stretch>
        </p:blipFill>
        <p:spPr bwMode="auto">
          <a:xfrm>
            <a:off x="6084168" y="1052736"/>
            <a:ext cx="2520280" cy="3357576"/>
          </a:xfrm>
          <a:prstGeom prst="rect">
            <a:avLst/>
          </a:prstGeom>
          <a:noFill/>
        </p:spPr>
      </p:pic>
      <p:pic>
        <p:nvPicPr>
          <p:cNvPr id="1029" name="Picture 5" descr="C:\Users\Николай\Downloads\IMG-20240410-WA0009.jpg"/>
          <p:cNvPicPr>
            <a:picLocks noChangeAspect="1" noChangeArrowheads="1"/>
          </p:cNvPicPr>
          <p:nvPr/>
        </p:nvPicPr>
        <p:blipFill>
          <a:blip r:embed="rId5" cstate="print"/>
          <a:srcRect/>
          <a:stretch>
            <a:fillRect/>
          </a:stretch>
        </p:blipFill>
        <p:spPr bwMode="auto">
          <a:xfrm>
            <a:off x="1907704" y="3356992"/>
            <a:ext cx="2486346" cy="3312368"/>
          </a:xfrm>
          <a:prstGeom prst="rect">
            <a:avLst/>
          </a:prstGeom>
          <a:noFill/>
        </p:spPr>
      </p:pic>
      <p:pic>
        <p:nvPicPr>
          <p:cNvPr id="1030" name="Picture 6" descr="C:\Users\Николай\Downloads\IMG-20240410-WA0010.jpg"/>
          <p:cNvPicPr>
            <a:picLocks noChangeAspect="1" noChangeArrowheads="1"/>
          </p:cNvPicPr>
          <p:nvPr/>
        </p:nvPicPr>
        <p:blipFill>
          <a:blip r:embed="rId6" cstate="print"/>
          <a:srcRect/>
          <a:stretch>
            <a:fillRect/>
          </a:stretch>
        </p:blipFill>
        <p:spPr bwMode="auto">
          <a:xfrm>
            <a:off x="4644008" y="3356992"/>
            <a:ext cx="2465791" cy="3284984"/>
          </a:xfrm>
          <a:prstGeom prst="rect">
            <a:avLst/>
          </a:prstGeom>
          <a:noFill/>
        </p:spPr>
      </p:pic>
      <p:sp>
        <p:nvSpPr>
          <p:cNvPr id="9" name="TextBox 8"/>
          <p:cNvSpPr txBox="1"/>
          <p:nvPr/>
        </p:nvSpPr>
        <p:spPr>
          <a:xfrm>
            <a:off x="7284324" y="4365104"/>
            <a:ext cx="1859676" cy="369332"/>
          </a:xfrm>
          <a:prstGeom prst="rect">
            <a:avLst/>
          </a:prstGeom>
          <a:noFill/>
        </p:spPr>
        <p:txBody>
          <a:bodyPr wrap="none" rtlCol="0">
            <a:spAutoFit/>
          </a:bodyPr>
          <a:lstStyle/>
          <a:p>
            <a:r>
              <a:rPr lang="ru-RU" dirty="0" smtClean="0"/>
              <a:t>«Продолжи ряд»</a:t>
            </a:r>
            <a:endParaRPr lang="ru-RU" dirty="0"/>
          </a:p>
        </p:txBody>
      </p:sp>
      <p:sp>
        <p:nvSpPr>
          <p:cNvPr id="10" name="TextBox 9"/>
          <p:cNvSpPr txBox="1"/>
          <p:nvPr/>
        </p:nvSpPr>
        <p:spPr>
          <a:xfrm>
            <a:off x="4644008" y="6237312"/>
            <a:ext cx="2587183" cy="369332"/>
          </a:xfrm>
          <a:prstGeom prst="rect">
            <a:avLst/>
          </a:prstGeom>
          <a:noFill/>
        </p:spPr>
        <p:txBody>
          <a:bodyPr wrap="none" rtlCol="0">
            <a:spAutoFit/>
          </a:bodyPr>
          <a:lstStyle/>
          <a:p>
            <a:r>
              <a:rPr lang="ru-RU" dirty="0" smtClean="0">
                <a:solidFill>
                  <a:srgbClr val="FFFF00"/>
                </a:solidFill>
              </a:rPr>
              <a:t>«Найди нужную ракету»</a:t>
            </a:r>
            <a:endParaRPr lang="ru-RU" dirty="0">
              <a:solidFill>
                <a:srgbClr val="FFFF00"/>
              </a:solidFill>
            </a:endParaRPr>
          </a:p>
        </p:txBody>
      </p:sp>
      <p:sp>
        <p:nvSpPr>
          <p:cNvPr id="11" name="TextBox 10"/>
          <p:cNvSpPr txBox="1"/>
          <p:nvPr/>
        </p:nvSpPr>
        <p:spPr>
          <a:xfrm>
            <a:off x="2123728" y="6165304"/>
            <a:ext cx="1779654" cy="369332"/>
          </a:xfrm>
          <a:prstGeom prst="rect">
            <a:avLst/>
          </a:prstGeom>
          <a:noFill/>
        </p:spPr>
        <p:txBody>
          <a:bodyPr wrap="none" rtlCol="0">
            <a:spAutoFit/>
          </a:bodyPr>
          <a:lstStyle/>
          <a:p>
            <a:r>
              <a:rPr lang="ru-RU" dirty="0" smtClean="0">
                <a:solidFill>
                  <a:srgbClr val="FFFF00"/>
                </a:solidFill>
              </a:rPr>
              <a:t>«Составь слоги»</a:t>
            </a:r>
            <a:endParaRPr lang="ru-RU" dirty="0">
              <a:solidFill>
                <a:srgbClr val="FFFF00"/>
              </a:solidFill>
            </a:endParaRPr>
          </a:p>
        </p:txBody>
      </p:sp>
      <p:sp>
        <p:nvSpPr>
          <p:cNvPr id="12" name="TextBox 11"/>
          <p:cNvSpPr txBox="1"/>
          <p:nvPr/>
        </p:nvSpPr>
        <p:spPr>
          <a:xfrm>
            <a:off x="179512" y="4509120"/>
            <a:ext cx="1748620" cy="369332"/>
          </a:xfrm>
          <a:prstGeom prst="rect">
            <a:avLst/>
          </a:prstGeom>
          <a:noFill/>
        </p:spPr>
        <p:txBody>
          <a:bodyPr wrap="none" rtlCol="0">
            <a:spAutoFit/>
          </a:bodyPr>
          <a:lstStyle/>
          <a:p>
            <a:r>
              <a:rPr lang="ru-RU" dirty="0" smtClean="0"/>
              <a:t>«Игра-ходилка»</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 логопедическом занятии</a:t>
            </a:r>
            <a:endParaRPr lang="ru-RU" dirty="0"/>
          </a:p>
        </p:txBody>
      </p:sp>
      <p:pic>
        <p:nvPicPr>
          <p:cNvPr id="7170" name="Picture 2" descr="C:\Users\Николай\Downloads\20240409_103732.jpg"/>
          <p:cNvPicPr>
            <a:picLocks noGrp="1" noChangeAspect="1" noChangeArrowheads="1"/>
          </p:cNvPicPr>
          <p:nvPr>
            <p:ph idx="1"/>
          </p:nvPr>
        </p:nvPicPr>
        <p:blipFill>
          <a:blip r:embed="rId2" cstate="print"/>
          <a:srcRect/>
          <a:stretch>
            <a:fillRect/>
          </a:stretch>
        </p:blipFill>
        <p:spPr bwMode="auto">
          <a:xfrm>
            <a:off x="971600" y="1556793"/>
            <a:ext cx="3132348" cy="4176464"/>
          </a:xfrm>
          <a:prstGeom prst="rect">
            <a:avLst/>
          </a:prstGeom>
          <a:noFill/>
        </p:spPr>
      </p:pic>
      <p:pic>
        <p:nvPicPr>
          <p:cNvPr id="7171" name="Picture 3" descr="C:\Users\Николай\Downloads\20240409_103619.jpg"/>
          <p:cNvPicPr>
            <a:picLocks noChangeAspect="1" noChangeArrowheads="1"/>
          </p:cNvPicPr>
          <p:nvPr/>
        </p:nvPicPr>
        <p:blipFill>
          <a:blip r:embed="rId3" cstate="print"/>
          <a:srcRect/>
          <a:stretch>
            <a:fillRect/>
          </a:stretch>
        </p:blipFill>
        <p:spPr bwMode="auto">
          <a:xfrm>
            <a:off x="5004048" y="1556792"/>
            <a:ext cx="3165816" cy="42210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Продуктивная деятельность</a:t>
            </a:r>
            <a:endParaRPr lang="ru-RU" dirty="0"/>
          </a:p>
        </p:txBody>
      </p:sp>
      <p:pic>
        <p:nvPicPr>
          <p:cNvPr id="3074" name="Picture 2" descr="C:\Users\Николай\Downloads\20240411_095040.jpg"/>
          <p:cNvPicPr>
            <a:picLocks noGrp="1" noChangeAspect="1" noChangeArrowheads="1"/>
          </p:cNvPicPr>
          <p:nvPr>
            <p:ph idx="1"/>
          </p:nvPr>
        </p:nvPicPr>
        <p:blipFill>
          <a:blip r:embed="rId2" cstate="print"/>
          <a:srcRect/>
          <a:stretch>
            <a:fillRect/>
          </a:stretch>
        </p:blipFill>
        <p:spPr bwMode="auto">
          <a:xfrm>
            <a:off x="179512" y="989592"/>
            <a:ext cx="2664296" cy="3552395"/>
          </a:xfrm>
          <a:prstGeom prst="rect">
            <a:avLst/>
          </a:prstGeom>
          <a:noFill/>
        </p:spPr>
      </p:pic>
      <p:pic>
        <p:nvPicPr>
          <p:cNvPr id="3076" name="Picture 4" descr="C:\Users\Николай\Downloads\20240411_095022.jpg"/>
          <p:cNvPicPr>
            <a:picLocks noChangeAspect="1" noChangeArrowheads="1"/>
          </p:cNvPicPr>
          <p:nvPr/>
        </p:nvPicPr>
        <p:blipFill>
          <a:blip r:embed="rId3" cstate="print"/>
          <a:srcRect/>
          <a:stretch>
            <a:fillRect/>
          </a:stretch>
        </p:blipFill>
        <p:spPr bwMode="auto">
          <a:xfrm>
            <a:off x="6117636" y="980728"/>
            <a:ext cx="2808312" cy="3744416"/>
          </a:xfrm>
          <a:prstGeom prst="rect">
            <a:avLst/>
          </a:prstGeom>
          <a:noFill/>
        </p:spPr>
      </p:pic>
      <p:pic>
        <p:nvPicPr>
          <p:cNvPr id="3075" name="Picture 3" descr="C:\Users\Николай\Downloads\20240411_104447.jpg"/>
          <p:cNvPicPr>
            <a:picLocks noChangeAspect="1" noChangeArrowheads="1"/>
          </p:cNvPicPr>
          <p:nvPr/>
        </p:nvPicPr>
        <p:blipFill>
          <a:blip r:embed="rId4" cstate="print"/>
          <a:srcRect/>
          <a:stretch>
            <a:fillRect/>
          </a:stretch>
        </p:blipFill>
        <p:spPr bwMode="auto">
          <a:xfrm>
            <a:off x="2123728" y="3573016"/>
            <a:ext cx="4379979" cy="3284984"/>
          </a:xfrm>
          <a:prstGeom prst="rect">
            <a:avLst/>
          </a:prstGeom>
          <a:noFill/>
        </p:spPr>
      </p:pic>
      <p:sp>
        <p:nvSpPr>
          <p:cNvPr id="7" name="TextBox 6"/>
          <p:cNvSpPr txBox="1"/>
          <p:nvPr/>
        </p:nvSpPr>
        <p:spPr>
          <a:xfrm>
            <a:off x="3275856" y="1340768"/>
            <a:ext cx="2342436" cy="923330"/>
          </a:xfrm>
          <a:prstGeom prst="rect">
            <a:avLst/>
          </a:prstGeom>
          <a:noFill/>
        </p:spPr>
        <p:txBody>
          <a:bodyPr wrap="none" rtlCol="0">
            <a:spAutoFit/>
          </a:bodyPr>
          <a:lstStyle/>
          <a:p>
            <a:pPr algn="ctr"/>
            <a:r>
              <a:rPr lang="ru-RU" dirty="0" smtClean="0"/>
              <a:t>Рисование </a:t>
            </a:r>
          </a:p>
          <a:p>
            <a:pPr algn="ctr"/>
            <a:r>
              <a:rPr lang="ru-RU" dirty="0" smtClean="0"/>
              <a:t>«Загадочный космос»</a:t>
            </a:r>
          </a:p>
          <a:p>
            <a:pPr algn="ctr"/>
            <a:r>
              <a:rPr lang="ru-RU" dirty="0" smtClean="0"/>
              <a:t>(красками)</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Николай\Downloads\20240416_072451.jpg"/>
          <p:cNvPicPr>
            <a:picLocks noChangeAspect="1" noChangeArrowheads="1"/>
          </p:cNvPicPr>
          <p:nvPr/>
        </p:nvPicPr>
        <p:blipFill>
          <a:blip r:embed="rId2" cstate="print"/>
          <a:srcRect/>
          <a:stretch>
            <a:fillRect/>
          </a:stretch>
        </p:blipFill>
        <p:spPr bwMode="auto">
          <a:xfrm>
            <a:off x="5724128" y="1268759"/>
            <a:ext cx="3147814" cy="4197085"/>
          </a:xfrm>
          <a:prstGeom prst="rect">
            <a:avLst/>
          </a:prstGeom>
          <a:noFill/>
        </p:spPr>
      </p:pic>
      <p:sp>
        <p:nvSpPr>
          <p:cNvPr id="2" name="Заголовок 1"/>
          <p:cNvSpPr>
            <a:spLocks noGrp="1"/>
          </p:cNvSpPr>
          <p:nvPr>
            <p:ph type="title"/>
          </p:nvPr>
        </p:nvSpPr>
        <p:spPr>
          <a:xfrm>
            <a:off x="395536" y="0"/>
            <a:ext cx="8229600" cy="1143000"/>
          </a:xfrm>
        </p:spPr>
        <p:txBody>
          <a:bodyPr/>
          <a:lstStyle/>
          <a:p>
            <a:r>
              <a:rPr lang="ru-RU" dirty="0" smtClean="0"/>
              <a:t>Продуктивная деятельность</a:t>
            </a:r>
            <a:endParaRPr lang="ru-RU" dirty="0"/>
          </a:p>
        </p:txBody>
      </p:sp>
      <p:pic>
        <p:nvPicPr>
          <p:cNvPr id="13314" name="Picture 2" descr="C:\Users\Николай\Downloads\20240415_161608.jpg"/>
          <p:cNvPicPr>
            <a:picLocks noGrp="1" noChangeAspect="1" noChangeArrowheads="1"/>
          </p:cNvPicPr>
          <p:nvPr>
            <p:ph idx="1"/>
          </p:nvPr>
        </p:nvPicPr>
        <p:blipFill>
          <a:blip r:embed="rId3" cstate="print"/>
          <a:srcRect/>
          <a:stretch>
            <a:fillRect/>
          </a:stretch>
        </p:blipFill>
        <p:spPr bwMode="auto">
          <a:xfrm>
            <a:off x="2771800" y="2537520"/>
            <a:ext cx="3240360" cy="4320480"/>
          </a:xfrm>
          <a:prstGeom prst="rect">
            <a:avLst/>
          </a:prstGeom>
          <a:noFill/>
        </p:spPr>
      </p:pic>
      <p:pic>
        <p:nvPicPr>
          <p:cNvPr id="13315" name="Picture 3" descr="C:\Users\Николай\Downloads\20240416_072440.jpg"/>
          <p:cNvPicPr>
            <a:picLocks noChangeAspect="1" noChangeArrowheads="1"/>
          </p:cNvPicPr>
          <p:nvPr/>
        </p:nvPicPr>
        <p:blipFill>
          <a:blip r:embed="rId4" cstate="print"/>
          <a:srcRect/>
          <a:stretch>
            <a:fillRect/>
          </a:stretch>
        </p:blipFill>
        <p:spPr bwMode="auto">
          <a:xfrm>
            <a:off x="179511" y="1196751"/>
            <a:ext cx="3078343" cy="4104457"/>
          </a:xfrm>
          <a:prstGeom prst="rect">
            <a:avLst/>
          </a:prstGeom>
          <a:noFill/>
        </p:spPr>
      </p:pic>
      <p:sp>
        <p:nvSpPr>
          <p:cNvPr id="7" name="TextBox 6"/>
          <p:cNvSpPr txBox="1"/>
          <p:nvPr/>
        </p:nvSpPr>
        <p:spPr>
          <a:xfrm>
            <a:off x="3275856" y="1196752"/>
            <a:ext cx="2408095" cy="646331"/>
          </a:xfrm>
          <a:prstGeom prst="rect">
            <a:avLst/>
          </a:prstGeom>
          <a:noFill/>
        </p:spPr>
        <p:txBody>
          <a:bodyPr wrap="none" rtlCol="0">
            <a:spAutoFit/>
          </a:bodyPr>
          <a:lstStyle/>
          <a:p>
            <a:pPr algn="ctr"/>
            <a:r>
              <a:rPr lang="ru-RU" dirty="0" smtClean="0"/>
              <a:t>Аппликация объёмная</a:t>
            </a:r>
          </a:p>
          <a:p>
            <a:pPr algn="ctr"/>
            <a:r>
              <a:rPr lang="ru-RU" dirty="0" smtClean="0"/>
              <a:t>«В Космосе»</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dirty="0" smtClean="0"/>
              <a:t>Продуктивная деятельность</a:t>
            </a:r>
            <a:endParaRPr lang="ru-RU" dirty="0"/>
          </a:p>
        </p:txBody>
      </p:sp>
      <p:pic>
        <p:nvPicPr>
          <p:cNvPr id="6146" name="Picture 2" descr="C:\Users\Николай\Downloads\20240410_092043.jpg"/>
          <p:cNvPicPr>
            <a:picLocks noGrp="1" noChangeAspect="1" noChangeArrowheads="1"/>
          </p:cNvPicPr>
          <p:nvPr>
            <p:ph idx="1"/>
          </p:nvPr>
        </p:nvPicPr>
        <p:blipFill>
          <a:blip r:embed="rId2" cstate="print"/>
          <a:srcRect/>
          <a:stretch>
            <a:fillRect/>
          </a:stretch>
        </p:blipFill>
        <p:spPr bwMode="auto">
          <a:xfrm>
            <a:off x="2555776" y="2492896"/>
            <a:ext cx="2994980" cy="3993307"/>
          </a:xfrm>
          <a:prstGeom prst="rect">
            <a:avLst/>
          </a:prstGeom>
          <a:noFill/>
        </p:spPr>
      </p:pic>
      <p:sp>
        <p:nvSpPr>
          <p:cNvPr id="5" name="TextBox 4"/>
          <p:cNvSpPr txBox="1"/>
          <p:nvPr/>
        </p:nvSpPr>
        <p:spPr>
          <a:xfrm>
            <a:off x="297080" y="5013176"/>
            <a:ext cx="1973168" cy="923330"/>
          </a:xfrm>
          <a:prstGeom prst="rect">
            <a:avLst/>
          </a:prstGeom>
          <a:noFill/>
        </p:spPr>
        <p:txBody>
          <a:bodyPr wrap="none" rtlCol="0">
            <a:spAutoFit/>
          </a:bodyPr>
          <a:lstStyle/>
          <a:p>
            <a:pPr algn="ctr"/>
            <a:r>
              <a:rPr lang="ru-RU" dirty="0" smtClean="0"/>
              <a:t>Рисование </a:t>
            </a:r>
          </a:p>
          <a:p>
            <a:pPr algn="ctr"/>
            <a:r>
              <a:rPr lang="ru-RU" dirty="0" smtClean="0"/>
              <a:t>«Полёт в космос» </a:t>
            </a:r>
          </a:p>
          <a:p>
            <a:pPr algn="ctr"/>
            <a:r>
              <a:rPr lang="ru-RU" dirty="0" smtClean="0"/>
              <a:t>(карандаши)</a:t>
            </a:r>
            <a:endParaRPr lang="ru-RU" dirty="0"/>
          </a:p>
        </p:txBody>
      </p:sp>
      <p:pic>
        <p:nvPicPr>
          <p:cNvPr id="6147" name="Picture 3" descr="C:\Users\Николай\Downloads\20240410_092113.jpg"/>
          <p:cNvPicPr>
            <a:picLocks noChangeAspect="1" noChangeArrowheads="1"/>
          </p:cNvPicPr>
          <p:nvPr/>
        </p:nvPicPr>
        <p:blipFill>
          <a:blip r:embed="rId3" cstate="print"/>
          <a:srcRect/>
          <a:stretch>
            <a:fillRect/>
          </a:stretch>
        </p:blipFill>
        <p:spPr bwMode="auto">
          <a:xfrm>
            <a:off x="179512" y="1052736"/>
            <a:ext cx="2880320" cy="3840427"/>
          </a:xfrm>
          <a:prstGeom prst="rect">
            <a:avLst/>
          </a:prstGeom>
          <a:noFill/>
        </p:spPr>
      </p:pic>
      <p:pic>
        <p:nvPicPr>
          <p:cNvPr id="6148" name="Picture 4" descr="C:\Users\Николай\Downloads\20240408_160527.jpg"/>
          <p:cNvPicPr>
            <a:picLocks noChangeAspect="1" noChangeArrowheads="1"/>
          </p:cNvPicPr>
          <p:nvPr/>
        </p:nvPicPr>
        <p:blipFill>
          <a:blip r:embed="rId4" cstate="print"/>
          <a:srcRect/>
          <a:stretch>
            <a:fillRect/>
          </a:stretch>
        </p:blipFill>
        <p:spPr bwMode="auto">
          <a:xfrm>
            <a:off x="5796136" y="1124744"/>
            <a:ext cx="3186354" cy="4248472"/>
          </a:xfrm>
          <a:prstGeom prst="rect">
            <a:avLst/>
          </a:prstGeom>
          <a:noFill/>
        </p:spPr>
      </p:pic>
      <p:sp>
        <p:nvSpPr>
          <p:cNvPr id="8" name="TextBox 7"/>
          <p:cNvSpPr txBox="1"/>
          <p:nvPr/>
        </p:nvSpPr>
        <p:spPr>
          <a:xfrm>
            <a:off x="6372200" y="5517232"/>
            <a:ext cx="2312877" cy="369332"/>
          </a:xfrm>
          <a:prstGeom prst="rect">
            <a:avLst/>
          </a:prstGeom>
          <a:noFill/>
        </p:spPr>
        <p:txBody>
          <a:bodyPr wrap="none" rtlCol="0">
            <a:spAutoFit/>
          </a:bodyPr>
          <a:lstStyle/>
          <a:p>
            <a:r>
              <a:rPr lang="ru-RU" dirty="0" smtClean="0"/>
              <a:t>Аппликация «Ракета»</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a:t>
            </a:r>
            <a:r>
              <a:rPr lang="ru-RU" dirty="0" smtClean="0"/>
              <a:t>агадки и сказки про космос</a:t>
            </a:r>
            <a:endParaRPr lang="ru-RU" dirty="0"/>
          </a:p>
        </p:txBody>
      </p:sp>
      <p:pic>
        <p:nvPicPr>
          <p:cNvPr id="2051" name="Picture 3" descr="C:\Users\Николай\Downloads\20210416_161224.jpg"/>
          <p:cNvPicPr>
            <a:picLocks noGrp="1" noChangeAspect="1" noChangeArrowheads="1"/>
          </p:cNvPicPr>
          <p:nvPr>
            <p:ph idx="1"/>
          </p:nvPr>
        </p:nvPicPr>
        <p:blipFill>
          <a:blip r:embed="rId2" cstate="print"/>
          <a:srcRect t="14474" r="8772"/>
          <a:stretch>
            <a:fillRect/>
          </a:stretch>
        </p:blipFill>
        <p:spPr bwMode="auto">
          <a:xfrm>
            <a:off x="395536" y="1340768"/>
            <a:ext cx="3744416" cy="4680520"/>
          </a:xfrm>
          <a:prstGeom prst="rect">
            <a:avLst/>
          </a:prstGeom>
          <a:noFill/>
        </p:spPr>
      </p:pic>
      <p:pic>
        <p:nvPicPr>
          <p:cNvPr id="2052" name="Picture 4" descr="C:\Users\Николай\Downloads\20240410_124625.jpg"/>
          <p:cNvPicPr>
            <a:picLocks noChangeAspect="1" noChangeArrowheads="1"/>
          </p:cNvPicPr>
          <p:nvPr/>
        </p:nvPicPr>
        <p:blipFill>
          <a:blip r:embed="rId3" cstate="print"/>
          <a:srcRect/>
          <a:stretch>
            <a:fillRect/>
          </a:stretch>
        </p:blipFill>
        <p:spPr bwMode="auto">
          <a:xfrm>
            <a:off x="5415558" y="1412776"/>
            <a:ext cx="3402378" cy="453650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Беседа «Первый в космосе» с показом презентации</a:t>
            </a:r>
            <a:endParaRPr lang="ru-RU" dirty="0"/>
          </a:p>
        </p:txBody>
      </p:sp>
      <p:pic>
        <p:nvPicPr>
          <p:cNvPr id="9218" name="Picture 2" descr="C:\Users\Николай\Downloads\20240410_090749 (1).jpg"/>
          <p:cNvPicPr>
            <a:picLocks noGrp="1" noChangeAspect="1" noChangeArrowheads="1"/>
          </p:cNvPicPr>
          <p:nvPr>
            <p:ph idx="1"/>
          </p:nvPr>
        </p:nvPicPr>
        <p:blipFill>
          <a:blip r:embed="rId2" cstate="print"/>
          <a:srcRect/>
          <a:stretch>
            <a:fillRect/>
          </a:stretch>
        </p:blipFill>
        <p:spPr bwMode="auto">
          <a:xfrm>
            <a:off x="989602" y="2060848"/>
            <a:ext cx="3016430" cy="4021907"/>
          </a:xfrm>
          <a:prstGeom prst="rect">
            <a:avLst/>
          </a:prstGeom>
          <a:noFill/>
        </p:spPr>
      </p:pic>
      <p:pic>
        <p:nvPicPr>
          <p:cNvPr id="9219" name="Picture 3" descr="C:\Users\Николай\Downloads\20240411_092116_001.jpg"/>
          <p:cNvPicPr>
            <a:picLocks noChangeAspect="1" noChangeArrowheads="1"/>
          </p:cNvPicPr>
          <p:nvPr/>
        </p:nvPicPr>
        <p:blipFill>
          <a:blip r:embed="rId3" cstate="print"/>
          <a:srcRect/>
          <a:stretch>
            <a:fillRect/>
          </a:stretch>
        </p:blipFill>
        <p:spPr bwMode="auto">
          <a:xfrm>
            <a:off x="5292080" y="2132856"/>
            <a:ext cx="2931790" cy="390905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Просмотр мультфильмов</a:t>
            </a:r>
            <a:endParaRPr lang="ru-RU" dirty="0"/>
          </a:p>
        </p:txBody>
      </p:sp>
      <p:pic>
        <p:nvPicPr>
          <p:cNvPr id="12290" name="Picture 2" descr="C:\Users\Николай\Downloads\20240412_155522 (1).jpg"/>
          <p:cNvPicPr>
            <a:picLocks noGrp="1" noChangeAspect="1" noChangeArrowheads="1"/>
          </p:cNvPicPr>
          <p:nvPr>
            <p:ph idx="1"/>
          </p:nvPr>
        </p:nvPicPr>
        <p:blipFill>
          <a:blip r:embed="rId2" cstate="print"/>
          <a:srcRect/>
          <a:stretch>
            <a:fillRect/>
          </a:stretch>
        </p:blipFill>
        <p:spPr bwMode="auto">
          <a:xfrm>
            <a:off x="2874764" y="1600201"/>
            <a:ext cx="3425428" cy="4567238"/>
          </a:xfrm>
          <a:prstGeom prst="rect">
            <a:avLst/>
          </a:prstGeom>
          <a:noFill/>
        </p:spPr>
      </p:pic>
      <p:sp>
        <p:nvSpPr>
          <p:cNvPr id="5" name="TextBox 4"/>
          <p:cNvSpPr txBox="1"/>
          <p:nvPr/>
        </p:nvSpPr>
        <p:spPr>
          <a:xfrm>
            <a:off x="2699792" y="6237312"/>
            <a:ext cx="3964162" cy="369332"/>
          </a:xfrm>
          <a:prstGeom prst="rect">
            <a:avLst/>
          </a:prstGeom>
          <a:noFill/>
        </p:spPr>
        <p:txBody>
          <a:bodyPr wrap="none" rtlCol="0">
            <a:spAutoFit/>
          </a:bodyPr>
          <a:lstStyle/>
          <a:p>
            <a:r>
              <a:rPr lang="ru-RU" dirty="0" smtClean="0"/>
              <a:t>Мультфильм «Тайна третьей планеты»</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с </a:t>
            </a:r>
            <a:r>
              <a:rPr lang="ru-RU" dirty="0" err="1" smtClean="0"/>
              <a:t>лэпбуком</a:t>
            </a:r>
            <a:endParaRPr lang="ru-RU" dirty="0"/>
          </a:p>
        </p:txBody>
      </p:sp>
      <p:pic>
        <p:nvPicPr>
          <p:cNvPr id="10242" name="Picture 2" descr="C:\Users\Николай\Downloads\20240410_154206.jpg"/>
          <p:cNvPicPr>
            <a:picLocks noGrp="1" noChangeAspect="1" noChangeArrowheads="1"/>
          </p:cNvPicPr>
          <p:nvPr>
            <p:ph idx="1"/>
          </p:nvPr>
        </p:nvPicPr>
        <p:blipFill>
          <a:blip r:embed="rId2" cstate="print"/>
          <a:srcRect/>
          <a:stretch>
            <a:fillRect/>
          </a:stretch>
        </p:blipFill>
        <p:spPr bwMode="auto">
          <a:xfrm>
            <a:off x="539552" y="1340768"/>
            <a:ext cx="3096344" cy="4128458"/>
          </a:xfrm>
          <a:prstGeom prst="rect">
            <a:avLst/>
          </a:prstGeom>
          <a:noFill/>
        </p:spPr>
      </p:pic>
      <p:pic>
        <p:nvPicPr>
          <p:cNvPr id="10243" name="Picture 3" descr="C:\Users\Николай\Downloads\20240410_154823.jpg"/>
          <p:cNvPicPr>
            <a:picLocks noChangeAspect="1" noChangeArrowheads="1"/>
          </p:cNvPicPr>
          <p:nvPr/>
        </p:nvPicPr>
        <p:blipFill>
          <a:blip r:embed="rId3" cstate="print"/>
          <a:srcRect/>
          <a:stretch>
            <a:fillRect/>
          </a:stretch>
        </p:blipFill>
        <p:spPr bwMode="auto">
          <a:xfrm>
            <a:off x="5148064" y="1412776"/>
            <a:ext cx="3042338" cy="4056450"/>
          </a:xfrm>
          <a:prstGeom prst="rect">
            <a:avLst/>
          </a:prstGeom>
          <a:noFill/>
        </p:spPr>
      </p:pic>
      <p:sp>
        <p:nvSpPr>
          <p:cNvPr id="6" name="TextBox 5"/>
          <p:cNvSpPr txBox="1"/>
          <p:nvPr/>
        </p:nvSpPr>
        <p:spPr>
          <a:xfrm>
            <a:off x="611560" y="5589240"/>
            <a:ext cx="2922531" cy="369332"/>
          </a:xfrm>
          <a:prstGeom prst="rect">
            <a:avLst/>
          </a:prstGeom>
          <a:noFill/>
        </p:spPr>
        <p:txBody>
          <a:bodyPr wrap="none" rtlCol="0">
            <a:spAutoFit/>
          </a:bodyPr>
          <a:lstStyle/>
          <a:p>
            <a:r>
              <a:rPr lang="ru-RU" dirty="0" smtClean="0"/>
              <a:t>Д/игра «Узнай космонавта»</a:t>
            </a:r>
            <a:endParaRPr lang="ru-RU" dirty="0"/>
          </a:p>
        </p:txBody>
      </p:sp>
      <p:sp>
        <p:nvSpPr>
          <p:cNvPr id="7" name="TextBox 6"/>
          <p:cNvSpPr txBox="1"/>
          <p:nvPr/>
        </p:nvSpPr>
        <p:spPr>
          <a:xfrm>
            <a:off x="5220072" y="5589240"/>
            <a:ext cx="2875915" cy="369332"/>
          </a:xfrm>
          <a:prstGeom prst="rect">
            <a:avLst/>
          </a:prstGeom>
          <a:noFill/>
        </p:spPr>
        <p:txBody>
          <a:bodyPr wrap="none" rtlCol="0">
            <a:spAutoFit/>
          </a:bodyPr>
          <a:lstStyle/>
          <a:p>
            <a:r>
              <a:rPr lang="ru-RU" dirty="0" smtClean="0"/>
              <a:t>Д/игра «Собери скафандр»</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Игровая деятельность</a:t>
            </a:r>
            <a:endParaRPr lang="ru-RU" dirty="0"/>
          </a:p>
        </p:txBody>
      </p:sp>
      <p:pic>
        <p:nvPicPr>
          <p:cNvPr id="11266" name="Picture 2" descr="C:\Users\Николай\Downloads\20240411_160633.jpg"/>
          <p:cNvPicPr>
            <a:picLocks noGrp="1" noChangeAspect="1" noChangeArrowheads="1"/>
          </p:cNvPicPr>
          <p:nvPr>
            <p:ph idx="1"/>
          </p:nvPr>
        </p:nvPicPr>
        <p:blipFill>
          <a:blip r:embed="rId2" cstate="print"/>
          <a:srcRect/>
          <a:stretch>
            <a:fillRect/>
          </a:stretch>
        </p:blipFill>
        <p:spPr bwMode="auto">
          <a:xfrm>
            <a:off x="1691680" y="1340768"/>
            <a:ext cx="6034617" cy="4525963"/>
          </a:xfrm>
          <a:prstGeom prst="rect">
            <a:avLst/>
          </a:prstGeom>
          <a:noFill/>
        </p:spPr>
      </p:pic>
      <p:sp>
        <p:nvSpPr>
          <p:cNvPr id="6" name="TextBox 5"/>
          <p:cNvSpPr txBox="1"/>
          <p:nvPr/>
        </p:nvSpPr>
        <p:spPr>
          <a:xfrm>
            <a:off x="2915816" y="5949280"/>
            <a:ext cx="3732368" cy="369332"/>
          </a:xfrm>
          <a:prstGeom prst="rect">
            <a:avLst/>
          </a:prstGeom>
          <a:noFill/>
        </p:spPr>
        <p:txBody>
          <a:bodyPr wrap="none" rtlCol="0">
            <a:spAutoFit/>
          </a:bodyPr>
          <a:lstStyle/>
          <a:p>
            <a:r>
              <a:rPr lang="ru-RU" dirty="0" smtClean="0"/>
              <a:t>Подвижная игра «Солнце чемпион»</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Паспорт проекта</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Вид проекта</a:t>
            </a:r>
            <a:r>
              <a:rPr lang="ru-RU" dirty="0" smtClean="0"/>
              <a:t> – групповой, краткосрочный</a:t>
            </a:r>
          </a:p>
          <a:p>
            <a:r>
              <a:rPr lang="ru-RU" b="1" dirty="0" smtClean="0"/>
              <a:t>Тип проекта</a:t>
            </a:r>
            <a:r>
              <a:rPr lang="ru-RU" dirty="0" smtClean="0"/>
              <a:t> – познавательный</a:t>
            </a:r>
          </a:p>
          <a:p>
            <a:r>
              <a:rPr lang="ru-RU" b="1" dirty="0" smtClean="0"/>
              <a:t>Срок реализации проекта</a:t>
            </a:r>
            <a:r>
              <a:rPr lang="ru-RU" dirty="0" smtClean="0"/>
              <a:t> – апрель 2024 г.</a:t>
            </a:r>
          </a:p>
          <a:p>
            <a:r>
              <a:rPr lang="ru-RU" b="1" dirty="0" smtClean="0"/>
              <a:t>Продолжительность проекта:</a:t>
            </a:r>
            <a:r>
              <a:rPr lang="ru-RU" dirty="0" smtClean="0"/>
              <a:t> краткосрочный.</a:t>
            </a:r>
          </a:p>
          <a:p>
            <a:r>
              <a:rPr lang="ru-RU" b="1" dirty="0" smtClean="0"/>
              <a:t>Возраст: </a:t>
            </a:r>
            <a:r>
              <a:rPr lang="ru-RU" dirty="0" smtClean="0"/>
              <a:t>5-7 лет</a:t>
            </a:r>
          </a:p>
          <a:p>
            <a:r>
              <a:rPr lang="ru-RU" b="1" dirty="0" smtClean="0"/>
              <a:t>Участники </a:t>
            </a:r>
            <a:r>
              <a:rPr lang="ru-RU" b="1" dirty="0" smtClean="0"/>
              <a:t>проекта: </a:t>
            </a:r>
            <a:r>
              <a:rPr lang="ru-RU" dirty="0" smtClean="0"/>
              <a:t>воспитатели, дети логопедической группы,  родители, </a:t>
            </a:r>
            <a:r>
              <a:rPr lang="ru-RU" dirty="0" smtClean="0"/>
              <a:t>учитель-логопед, инструктор по физической культуре.</a:t>
            </a:r>
            <a:r>
              <a:rPr lang="ru-RU" dirty="0" smtClean="0"/>
              <a:t> </a:t>
            </a:r>
          </a:p>
          <a:p>
            <a:r>
              <a:rPr lang="ru-RU" b="1" dirty="0" smtClean="0"/>
              <a:t>Виды </a:t>
            </a:r>
            <a:r>
              <a:rPr lang="ru-RU" b="1" dirty="0" smtClean="0"/>
              <a:t>детской деятельности</a:t>
            </a:r>
            <a:r>
              <a:rPr lang="ru-RU" dirty="0" smtClean="0"/>
              <a:t>: игровая, коммуникативная, познавательно - исследовательская, продуктивная, чтение художественной литературы, слушание </a:t>
            </a:r>
            <a:r>
              <a:rPr lang="ru-RU" dirty="0" smtClean="0"/>
              <a:t>сказок, просмотр мультфильмов о космосе, беседы, слушание песен о космосе.</a:t>
            </a:r>
            <a:endParaRPr lang="ru-RU"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dirty="0" smtClean="0"/>
              <a:t>Работа с родителями</a:t>
            </a:r>
            <a:endParaRPr lang="ru-RU" dirty="0"/>
          </a:p>
        </p:txBody>
      </p:sp>
      <p:pic>
        <p:nvPicPr>
          <p:cNvPr id="5122" name="Picture 2" descr="C:\Users\Николай\Downloads\20240411_161152.jpg"/>
          <p:cNvPicPr>
            <a:picLocks noGrp="1" noChangeAspect="1" noChangeArrowheads="1"/>
          </p:cNvPicPr>
          <p:nvPr>
            <p:ph idx="1"/>
          </p:nvPr>
        </p:nvPicPr>
        <p:blipFill>
          <a:blip r:embed="rId2" cstate="print"/>
          <a:srcRect/>
          <a:stretch>
            <a:fillRect/>
          </a:stretch>
        </p:blipFill>
        <p:spPr bwMode="auto">
          <a:xfrm>
            <a:off x="395536" y="2564904"/>
            <a:ext cx="3016430" cy="4021907"/>
          </a:xfrm>
          <a:prstGeom prst="rect">
            <a:avLst/>
          </a:prstGeom>
          <a:noFill/>
        </p:spPr>
      </p:pic>
      <p:pic>
        <p:nvPicPr>
          <p:cNvPr id="5123" name="Picture 3" descr="C:\Users\Николай\Downloads\20240411_095703.jpg"/>
          <p:cNvPicPr>
            <a:picLocks noChangeAspect="1" noChangeArrowheads="1"/>
          </p:cNvPicPr>
          <p:nvPr/>
        </p:nvPicPr>
        <p:blipFill>
          <a:blip r:embed="rId3" cstate="print"/>
          <a:srcRect/>
          <a:stretch>
            <a:fillRect/>
          </a:stretch>
        </p:blipFill>
        <p:spPr bwMode="auto">
          <a:xfrm>
            <a:off x="6048164" y="2852936"/>
            <a:ext cx="2841780" cy="3789040"/>
          </a:xfrm>
          <a:prstGeom prst="rect">
            <a:avLst/>
          </a:prstGeom>
          <a:noFill/>
        </p:spPr>
      </p:pic>
      <p:pic>
        <p:nvPicPr>
          <p:cNvPr id="5124" name="Picture 4" descr="C:\Users\Николай\Downloads\20240409_080735.jpg"/>
          <p:cNvPicPr>
            <a:picLocks noChangeAspect="1" noChangeArrowheads="1"/>
          </p:cNvPicPr>
          <p:nvPr/>
        </p:nvPicPr>
        <p:blipFill>
          <a:blip r:embed="rId4" cstate="print"/>
          <a:srcRect/>
          <a:stretch>
            <a:fillRect/>
          </a:stretch>
        </p:blipFill>
        <p:spPr bwMode="auto">
          <a:xfrm>
            <a:off x="3203848" y="836712"/>
            <a:ext cx="3003798" cy="4005064"/>
          </a:xfrm>
          <a:prstGeom prst="rect">
            <a:avLst/>
          </a:prstGeom>
          <a:noFill/>
        </p:spPr>
      </p:pic>
      <p:sp>
        <p:nvSpPr>
          <p:cNvPr id="7" name="TextBox 6"/>
          <p:cNvSpPr txBox="1"/>
          <p:nvPr/>
        </p:nvSpPr>
        <p:spPr>
          <a:xfrm>
            <a:off x="3419872" y="4826675"/>
            <a:ext cx="2520280" cy="1754326"/>
          </a:xfrm>
          <a:prstGeom prst="rect">
            <a:avLst/>
          </a:prstGeom>
          <a:noFill/>
        </p:spPr>
        <p:txBody>
          <a:bodyPr wrap="square" rtlCol="0">
            <a:spAutoFit/>
          </a:bodyPr>
          <a:lstStyle/>
          <a:p>
            <a:pPr lvl="0" algn="ctr"/>
            <a:r>
              <a:rPr lang="ru-RU" dirty="0" smtClean="0"/>
              <a:t>Выставка совместных поделок детей и родителей </a:t>
            </a:r>
            <a:endParaRPr lang="ru-RU" dirty="0" smtClean="0"/>
          </a:p>
          <a:p>
            <a:pPr lvl="0" algn="ctr"/>
            <a:r>
              <a:rPr lang="ru-RU" dirty="0" smtClean="0"/>
              <a:t>«</a:t>
            </a:r>
            <a:r>
              <a:rPr lang="ru-RU" dirty="0" smtClean="0"/>
              <a:t>Этот удивительный космос».</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Николай\Downloads\20240412_090821.jpg"/>
          <p:cNvPicPr>
            <a:picLocks noChangeAspect="1" noChangeArrowheads="1"/>
          </p:cNvPicPr>
          <p:nvPr/>
        </p:nvPicPr>
        <p:blipFill>
          <a:blip r:embed="rId2" cstate="print"/>
          <a:srcRect/>
          <a:stretch>
            <a:fillRect/>
          </a:stretch>
        </p:blipFill>
        <p:spPr bwMode="auto">
          <a:xfrm>
            <a:off x="6444208" y="1196752"/>
            <a:ext cx="2355726" cy="3140968"/>
          </a:xfrm>
          <a:prstGeom prst="rect">
            <a:avLst/>
          </a:prstGeom>
          <a:noFill/>
        </p:spPr>
      </p:pic>
      <p:pic>
        <p:nvPicPr>
          <p:cNvPr id="4101" name="Picture 5" descr="C:\Users\Николай\Downloads\20240412_091926.jpg"/>
          <p:cNvPicPr>
            <a:picLocks noChangeAspect="1" noChangeArrowheads="1"/>
          </p:cNvPicPr>
          <p:nvPr/>
        </p:nvPicPr>
        <p:blipFill>
          <a:blip r:embed="rId3" cstate="print"/>
          <a:srcRect/>
          <a:stretch>
            <a:fillRect/>
          </a:stretch>
        </p:blipFill>
        <p:spPr bwMode="auto">
          <a:xfrm>
            <a:off x="3347864" y="1196752"/>
            <a:ext cx="2409732" cy="3212976"/>
          </a:xfrm>
          <a:prstGeom prst="rect">
            <a:avLst/>
          </a:prstGeom>
          <a:noFill/>
        </p:spPr>
      </p:pic>
      <p:sp>
        <p:nvSpPr>
          <p:cNvPr id="2" name="Заголовок 1"/>
          <p:cNvSpPr>
            <a:spLocks noGrp="1"/>
          </p:cNvSpPr>
          <p:nvPr>
            <p:ph type="title"/>
          </p:nvPr>
        </p:nvSpPr>
        <p:spPr>
          <a:xfrm>
            <a:off x="467544" y="0"/>
            <a:ext cx="8229600" cy="1143000"/>
          </a:xfrm>
        </p:spPr>
        <p:txBody>
          <a:bodyPr/>
          <a:lstStyle/>
          <a:p>
            <a:r>
              <a:rPr lang="ru-RU" dirty="0" smtClean="0"/>
              <a:t>Спортивное развлечение</a:t>
            </a:r>
            <a:endParaRPr lang="ru-RU" dirty="0"/>
          </a:p>
        </p:txBody>
      </p:sp>
      <p:pic>
        <p:nvPicPr>
          <p:cNvPr id="4098" name="Picture 2" descr="C:\Users\Николай\Downloads\20240412_091844.jpg"/>
          <p:cNvPicPr>
            <a:picLocks noGrp="1" noChangeAspect="1" noChangeArrowheads="1"/>
          </p:cNvPicPr>
          <p:nvPr>
            <p:ph idx="1"/>
          </p:nvPr>
        </p:nvPicPr>
        <p:blipFill>
          <a:blip r:embed="rId4" cstate="print"/>
          <a:srcRect/>
          <a:stretch>
            <a:fillRect/>
          </a:stretch>
        </p:blipFill>
        <p:spPr bwMode="auto">
          <a:xfrm>
            <a:off x="179512" y="1196752"/>
            <a:ext cx="2350356" cy="3133808"/>
          </a:xfrm>
          <a:prstGeom prst="rect">
            <a:avLst/>
          </a:prstGeom>
          <a:noFill/>
        </p:spPr>
      </p:pic>
      <p:pic>
        <p:nvPicPr>
          <p:cNvPr id="4099" name="Picture 3" descr="C:\Users\Николай\Downloads\20240412_093826.jpg"/>
          <p:cNvPicPr>
            <a:picLocks noChangeAspect="1" noChangeArrowheads="1"/>
          </p:cNvPicPr>
          <p:nvPr/>
        </p:nvPicPr>
        <p:blipFill>
          <a:blip r:embed="rId5" cstate="print"/>
          <a:srcRect/>
          <a:stretch>
            <a:fillRect/>
          </a:stretch>
        </p:blipFill>
        <p:spPr bwMode="auto">
          <a:xfrm>
            <a:off x="4283968" y="3645024"/>
            <a:ext cx="4091947" cy="3068960"/>
          </a:xfrm>
          <a:prstGeom prst="rect">
            <a:avLst/>
          </a:prstGeom>
          <a:noFill/>
        </p:spPr>
      </p:pic>
      <p:pic>
        <p:nvPicPr>
          <p:cNvPr id="4100" name="Picture 4" descr="C:\Users\Николай\Downloads\20240412_090838.jpg"/>
          <p:cNvPicPr>
            <a:picLocks noChangeAspect="1" noChangeArrowheads="1"/>
          </p:cNvPicPr>
          <p:nvPr/>
        </p:nvPicPr>
        <p:blipFill>
          <a:blip r:embed="rId6" cstate="print"/>
          <a:srcRect/>
          <a:stretch>
            <a:fillRect/>
          </a:stretch>
        </p:blipFill>
        <p:spPr bwMode="auto">
          <a:xfrm>
            <a:off x="1691680" y="3717032"/>
            <a:ext cx="2247714" cy="299695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Проблема</a:t>
            </a:r>
            <a:r>
              <a:rPr lang="ru-RU" dirty="0" smtClean="0"/>
              <a:t/>
            </a:r>
            <a:br>
              <a:rPr lang="ru-RU" dirty="0" smtClean="0"/>
            </a:br>
            <a:endParaRPr lang="ru-RU" dirty="0"/>
          </a:p>
        </p:txBody>
      </p:sp>
      <p:sp>
        <p:nvSpPr>
          <p:cNvPr id="3" name="Содержимое 2"/>
          <p:cNvSpPr>
            <a:spLocks noGrp="1"/>
          </p:cNvSpPr>
          <p:nvPr>
            <p:ph idx="1"/>
          </p:nvPr>
        </p:nvSpPr>
        <p:spPr>
          <a:xfrm>
            <a:off x="395536" y="1052736"/>
            <a:ext cx="8229600" cy="4525963"/>
          </a:xfrm>
        </p:spPr>
        <p:txBody>
          <a:bodyPr/>
          <a:lstStyle/>
          <a:p>
            <a:r>
              <a:rPr lang="ru-RU" dirty="0" smtClean="0"/>
              <a:t>Современные дошкольники задают много вопросов о космосе, звездах, космонавтах, так как данная тема, как все неведомое, непонятное, недоступное глазу, будоражит детскую фантазию. Данный проект поможет детям научиться добывать информацию из различных источников, систематизировать полученные знания, применить их в различных видах детской деятельности.</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t/>
            </a:r>
            <a:br>
              <a:rPr lang="ru-RU" b="1" dirty="0" smtClean="0"/>
            </a:br>
            <a:r>
              <a:rPr lang="ru-RU" b="1" dirty="0" smtClean="0"/>
              <a:t>Актуальность проекта</a:t>
            </a:r>
            <a:r>
              <a:rPr lang="ru-RU" dirty="0" smtClean="0"/>
              <a:t/>
            </a:r>
            <a:br>
              <a:rPr lang="ru-RU" dirty="0" smtClean="0"/>
            </a:br>
            <a:endParaRPr lang="ru-RU" dirty="0"/>
          </a:p>
        </p:txBody>
      </p:sp>
      <p:sp>
        <p:nvSpPr>
          <p:cNvPr id="3" name="Содержимое 2"/>
          <p:cNvSpPr>
            <a:spLocks noGrp="1"/>
          </p:cNvSpPr>
          <p:nvPr>
            <p:ph idx="1"/>
          </p:nvPr>
        </p:nvSpPr>
        <p:spPr>
          <a:xfrm>
            <a:off x="457200" y="980728"/>
            <a:ext cx="8229600" cy="5472608"/>
          </a:xfrm>
        </p:spPr>
        <p:txBody>
          <a:bodyPr>
            <a:normAutofit fontScale="47500" lnSpcReduction="20000"/>
          </a:bodyPr>
          <a:lstStyle/>
          <a:p>
            <a:r>
              <a:rPr lang="ru-RU" sz="4200" dirty="0" smtClean="0"/>
              <a:t>С самого рождения ребёнок является первооткрывателем, исследователем того мира, который его окружает. Возраст почемучек – самый замечательный возраст для детей. Малыши активно познают мир, открывают для себя новые истины. С раннего возраста им интересны загадки Вселенной. Старших дошкольников всегда привлекает тема космоса, так как все неведомое, непонятное, недоступное глазу будоражит детскую фантазию. Солнце, Луна, звезды – это одновременно так близко, и в то же время так далеко. Вспомните свое детство, как интересно было смотреть в ночное небо. Как поддержать интерес ребенка к неизведанному? С помощью, каких методов можно заинтересовать ребенка, помочь ему узнавать новую, интересную информацию про космос? Метод проекта позволит детям усвоить сложный материал через совместный поиск решения проблемы, тем самым, делая познавательный процесс интересным и мотивационным. Работа над проектом носит комплексный характер, пронизывает все виды деятельности дошкольников, проходит в повседневной жизни и на специальных интегрированных занятиях. Проектная деятельность развивает творческую активность детей, помогает самому педагогу развиваться как творческой личности Солнечной системы, о Юрии Гагарине – первом космонавте Земли и поможет систематизировать полученные знания и применить их в различных видах детской деятельности.</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Цель проекта</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dirty="0" smtClean="0"/>
              <a:t>Приобщение детей к знаниям о вселенной, освоении человеком космического пространства, о значении космических исследований для жизни людей на Земле. Вызвать чувство гордости за наших соотечественников таких, как Циолковский, Королев, Гагарин и многих других, внесших неоспоримый вклад в историю покорения космоса.</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Задачи проекта</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 </a:t>
            </a:r>
            <a:r>
              <a:rPr lang="ru-RU" dirty="0" smtClean="0"/>
              <a:t>Сформировать устойчивый интерес к познанию космического пространства.</a:t>
            </a:r>
          </a:p>
          <a:p>
            <a:r>
              <a:rPr lang="ru-RU" dirty="0" smtClean="0"/>
              <a:t> </a:t>
            </a:r>
            <a:r>
              <a:rPr lang="ru-RU" dirty="0" smtClean="0"/>
              <a:t>Познакомить детей с историей развития космонавтики, с символикой некоторых созвездий, строением солнечной системы.</a:t>
            </a:r>
          </a:p>
          <a:p>
            <a:r>
              <a:rPr lang="ru-RU" dirty="0" smtClean="0"/>
              <a:t> </a:t>
            </a:r>
            <a:r>
              <a:rPr lang="ru-RU" dirty="0" smtClean="0"/>
              <a:t>Расширять первоначальные представления о звездах и планетах (их величине, о порядке расположения относительно Солнца, некоторых особенностях).</a:t>
            </a:r>
          </a:p>
          <a:p>
            <a:r>
              <a:rPr lang="ru-RU" dirty="0" smtClean="0"/>
              <a:t> </a:t>
            </a:r>
            <a:r>
              <a:rPr lang="ru-RU" dirty="0" smtClean="0"/>
              <a:t>Прививать любовь к родному краю, планете, героям освоения космоса.</a:t>
            </a:r>
          </a:p>
          <a:p>
            <a:r>
              <a:rPr lang="ru-RU" dirty="0" smtClean="0"/>
              <a:t> </a:t>
            </a:r>
            <a:r>
              <a:rPr lang="ru-RU" dirty="0" smtClean="0"/>
              <a:t>Формировать предпосылки поисковой деятельности, интеллектуальной инициативы.</a:t>
            </a:r>
          </a:p>
          <a:p>
            <a:r>
              <a:rPr lang="ru-RU" dirty="0" smtClean="0"/>
              <a:t> </a:t>
            </a:r>
            <a:r>
              <a:rPr lang="ru-RU" dirty="0" smtClean="0"/>
              <a:t>Развивать умения определять возможные методы решения проблемы с помощью взрослого, а затем и самостоятельно.</a:t>
            </a:r>
          </a:p>
          <a:p>
            <a:r>
              <a:rPr lang="ru-RU" dirty="0" smtClean="0"/>
              <a:t> </a:t>
            </a:r>
            <a:r>
              <a:rPr lang="ru-RU" dirty="0" smtClean="0"/>
              <a:t>Поощрять желание пользоваться специальной терминологией, ведение конструктивной беседы, совместной исследовательской деятельности.</a:t>
            </a: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t/>
            </a:r>
            <a:br>
              <a:rPr lang="ru-RU" b="1" dirty="0" smtClean="0"/>
            </a:br>
            <a:r>
              <a:rPr lang="ru-RU" b="1" dirty="0" smtClean="0"/>
              <a:t>Этапы </a:t>
            </a:r>
            <a:r>
              <a:rPr lang="ru-RU" b="1" dirty="0" smtClean="0"/>
              <a:t>реализации проекта</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Этап </a:t>
            </a:r>
            <a:r>
              <a:rPr lang="ru-RU" dirty="0" smtClean="0"/>
              <a:t>подготовительный:</a:t>
            </a:r>
          </a:p>
          <a:p>
            <a:pPr>
              <a:buNone/>
            </a:pPr>
            <a:r>
              <a:rPr lang="ru-RU" dirty="0" smtClean="0"/>
              <a:t>- анализ предметной среды группы;</a:t>
            </a:r>
          </a:p>
          <a:p>
            <a:pPr>
              <a:buNone/>
            </a:pPr>
            <a:r>
              <a:rPr lang="ru-RU" dirty="0" smtClean="0"/>
              <a:t>- беседа с детьми и родителями;</a:t>
            </a:r>
          </a:p>
          <a:p>
            <a:pPr>
              <a:buNone/>
            </a:pPr>
            <a:r>
              <a:rPr lang="ru-RU" dirty="0" smtClean="0"/>
              <a:t>- формулирование целей и задач проекта;</a:t>
            </a:r>
          </a:p>
          <a:p>
            <a:pPr>
              <a:buNone/>
            </a:pPr>
            <a:r>
              <a:rPr lang="ru-RU" dirty="0" smtClean="0"/>
              <a:t>- подбор и изучение литературы по теме проекта.</a:t>
            </a:r>
          </a:p>
          <a:p>
            <a:r>
              <a:rPr lang="ru-RU" dirty="0" smtClean="0"/>
              <a:t>Основной этап:</a:t>
            </a:r>
          </a:p>
          <a:p>
            <a:pPr>
              <a:buNone/>
            </a:pPr>
            <a:r>
              <a:rPr lang="ru-RU" dirty="0" smtClean="0"/>
              <a:t>- создание в группе условий для реализации проекта;</a:t>
            </a:r>
          </a:p>
          <a:p>
            <a:pPr>
              <a:buNone/>
            </a:pPr>
            <a:r>
              <a:rPr lang="ru-RU" dirty="0" smtClean="0"/>
              <a:t>- деятельность в соответствии с планом проекта;</a:t>
            </a:r>
          </a:p>
          <a:p>
            <a:r>
              <a:rPr lang="ru-RU" dirty="0" smtClean="0"/>
              <a:t>Итоговый этап:</a:t>
            </a:r>
          </a:p>
          <a:p>
            <a:pPr>
              <a:buFontTx/>
              <a:buChar char="-"/>
            </a:pPr>
            <a:r>
              <a:rPr lang="ru-RU" dirty="0" smtClean="0"/>
              <a:t>презентация </a:t>
            </a:r>
            <a:r>
              <a:rPr lang="ru-RU" dirty="0" smtClean="0"/>
              <a:t>проекта</a:t>
            </a:r>
            <a:r>
              <a:rPr lang="ru-RU" dirty="0" smtClean="0"/>
              <a:t>.</a:t>
            </a:r>
          </a:p>
          <a:p>
            <a:pPr>
              <a:buFontTx/>
              <a:buChar char="-"/>
            </a:pPr>
            <a:r>
              <a:rPr lang="ru-RU" dirty="0" smtClean="0"/>
              <a:t>Спортивное развлечение «Юные космонавты»</a:t>
            </a:r>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t/>
            </a:r>
            <a:br>
              <a:rPr lang="ru-RU" b="1" dirty="0" smtClean="0"/>
            </a:br>
            <a:r>
              <a:rPr lang="ru-RU" b="1" dirty="0" smtClean="0"/>
              <a:t>Ожидаемые </a:t>
            </a:r>
            <a:r>
              <a:rPr lang="ru-RU" b="1" dirty="0" smtClean="0"/>
              <a:t>результаты</a:t>
            </a:r>
            <a:r>
              <a:rPr lang="ru-RU" dirty="0" smtClean="0"/>
              <a:t>:</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Для </a:t>
            </a:r>
            <a:r>
              <a:rPr lang="ru-RU" dirty="0" smtClean="0"/>
              <a:t>детей:</a:t>
            </a:r>
          </a:p>
          <a:p>
            <a:r>
              <a:rPr lang="ru-RU" dirty="0" smtClean="0"/>
              <a:t>К окончанию срока реализации проекта у детей должны быть сформированы умения экспериментировать, синтезировать полученные знания, хорошо развиты творческие способности и коммуникативные навыки, возникло желание творить и исследовать вместе со взрослыми. Дети старшей группы должны ориентироваться в полученном материале, используя знания в играх и НОД.</a:t>
            </a:r>
          </a:p>
          <a:p>
            <a:r>
              <a:rPr lang="ru-RU" dirty="0" smtClean="0"/>
              <a:t>Для педагогов:</a:t>
            </a:r>
          </a:p>
          <a:p>
            <a:r>
              <a:rPr lang="ru-RU" dirty="0" smtClean="0"/>
              <a:t>Повышение профессионализма; внедрение новых методов в работе с детьми и родителями; личностный профессиональный рост; самореализация.</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Оформление группы</a:t>
            </a:r>
            <a:endParaRPr lang="ru-RU" dirty="0"/>
          </a:p>
        </p:txBody>
      </p:sp>
      <p:pic>
        <p:nvPicPr>
          <p:cNvPr id="8194" name="Picture 2" descr="C:\Users\Николай\Downloads\20240409_135628.jpg"/>
          <p:cNvPicPr>
            <a:picLocks noGrp="1" noChangeAspect="1" noChangeArrowheads="1"/>
          </p:cNvPicPr>
          <p:nvPr>
            <p:ph idx="1"/>
          </p:nvPr>
        </p:nvPicPr>
        <p:blipFill>
          <a:blip r:embed="rId2" cstate="print"/>
          <a:srcRect/>
          <a:stretch>
            <a:fillRect/>
          </a:stretch>
        </p:blipFill>
        <p:spPr bwMode="auto">
          <a:xfrm>
            <a:off x="4283968" y="1988840"/>
            <a:ext cx="4522449" cy="3391837"/>
          </a:xfrm>
          <a:prstGeom prst="rect">
            <a:avLst/>
          </a:prstGeom>
          <a:noFill/>
        </p:spPr>
      </p:pic>
      <p:pic>
        <p:nvPicPr>
          <p:cNvPr id="8195" name="Picture 3" descr="C:\Users\Николай\Downloads\20240409_135713.jpg"/>
          <p:cNvPicPr>
            <a:picLocks noChangeAspect="1" noChangeArrowheads="1"/>
          </p:cNvPicPr>
          <p:nvPr/>
        </p:nvPicPr>
        <p:blipFill>
          <a:blip r:embed="rId3" cstate="print"/>
          <a:srcRect/>
          <a:stretch>
            <a:fillRect/>
          </a:stretch>
        </p:blipFill>
        <p:spPr bwMode="auto">
          <a:xfrm>
            <a:off x="395536" y="1484784"/>
            <a:ext cx="3559324" cy="4745765"/>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732</Words>
  <Application>Microsoft Office PowerPoint</Application>
  <PresentationFormat>Экран (4:3)</PresentationFormat>
  <Paragraphs>80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ПРОЕКТ  «Этот загадочный Космос»</vt:lpstr>
      <vt:lpstr>Паспорт проекта</vt:lpstr>
      <vt:lpstr>Проблема </vt:lpstr>
      <vt:lpstr> Актуальность проекта </vt:lpstr>
      <vt:lpstr>Цель проекта </vt:lpstr>
      <vt:lpstr>Задачи проекта </vt:lpstr>
      <vt:lpstr> Этапы реализации проекта </vt:lpstr>
      <vt:lpstr> Ожидаемые результаты: </vt:lpstr>
      <vt:lpstr>Оформление группы</vt:lpstr>
      <vt:lpstr>На логопедическом занятии</vt:lpstr>
      <vt:lpstr>На логопедическом занятии</vt:lpstr>
      <vt:lpstr>Продуктивная деятельность</vt:lpstr>
      <vt:lpstr>Продуктивная деятельность</vt:lpstr>
      <vt:lpstr>Продуктивная деятельность</vt:lpstr>
      <vt:lpstr>Загадки и сказки про космос</vt:lpstr>
      <vt:lpstr>Беседа «Первый в космосе» с показом презентации</vt:lpstr>
      <vt:lpstr>Просмотр мультфильмов</vt:lpstr>
      <vt:lpstr>Работа с лэпбуком</vt:lpstr>
      <vt:lpstr>Игровая деятельность</vt:lpstr>
      <vt:lpstr>Работа с родителями</vt:lpstr>
      <vt:lpstr>Спортивное развлечение</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«Этот загадочный Космос»</dc:title>
  <dc:creator>Николай</dc:creator>
  <cp:lastModifiedBy>Николай</cp:lastModifiedBy>
  <cp:revision>33</cp:revision>
  <dcterms:created xsi:type="dcterms:W3CDTF">2024-04-09T14:26:44Z</dcterms:created>
  <dcterms:modified xsi:type="dcterms:W3CDTF">2024-04-16T14:45:15Z</dcterms:modified>
</cp:coreProperties>
</file>