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80" r:id="rId11"/>
    <p:sldId id="266" r:id="rId12"/>
    <p:sldId id="265" r:id="rId13"/>
    <p:sldId id="267" r:id="rId14"/>
    <p:sldId id="268" r:id="rId15"/>
    <p:sldId id="271" r:id="rId16"/>
    <p:sldId id="272" r:id="rId17"/>
    <p:sldId id="273" r:id="rId18"/>
    <p:sldId id="274" r:id="rId19"/>
    <p:sldId id="276" r:id="rId20"/>
    <p:sldId id="282" r:id="rId21"/>
    <p:sldId id="277" r:id="rId22"/>
    <p:sldId id="278" r:id="rId23"/>
    <p:sldId id="27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hyperlink" Target="https://clck.ru/CwnhN" TargetMode="External"/><Relationship Id="rId3" Type="http://schemas.openxmlformats.org/officeDocument/2006/relationships/hyperlink" Target="https://drive.google.com/open?id=1-NF7O6jjfyb_D5sCByPjh8isUVGUwJrv" TargetMode="External"/><Relationship Id="rId7" Type="http://schemas.openxmlformats.org/officeDocument/2006/relationships/hyperlink" Target="https://clck.ru/CwngX" TargetMode="External"/><Relationship Id="rId2" Type="http://schemas.openxmlformats.org/officeDocument/2006/relationships/hyperlink" Target="https://docs.google.com/document/d/1ZyzDx0ilMUYnKH7GtLI2s7xVf0-aXZKqWeciuN_GN-c/edit?usp=sharing" TargetMode="External"/><Relationship Id="rId1" Type="http://schemas.openxmlformats.org/officeDocument/2006/relationships/slideLayout" Target="../slideLayouts/slideLayout2.xml"/><Relationship Id="rId6" Type="http://schemas.openxmlformats.org/officeDocument/2006/relationships/hyperlink" Target="https://drive.google.com/open?id=1Mu6cQEtCozMny0m8B9bV_5fpbJOVLcl7" TargetMode="External"/><Relationship Id="rId5" Type="http://schemas.openxmlformats.org/officeDocument/2006/relationships/hyperlink" Target="https://drive.google.com/open?id=1F-ept0kM3kfV4UDhQ0pCoeJKCPz73BtS" TargetMode="External"/><Relationship Id="rId4" Type="http://schemas.openxmlformats.org/officeDocument/2006/relationships/hyperlink" Target="https://drive.google.com/open?id=1EnTo6VWjH_M4_uqB1o28NKpRgW2Ivmz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rive.google.com/open?id=1zC1vth8EZJk0M7D0wiAMtsIb8IUYmFD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docs.google.com/document/d/1vh0HpCaQVezAAsz8oWBYMX6xmbEGO2F0ItFHWPbDvEQ/edit?usp=shar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628800"/>
            <a:ext cx="7772400" cy="1470025"/>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Проект о профессиях</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«Все работы хороши!»</a:t>
            </a:r>
          </a:p>
        </p:txBody>
      </p:sp>
      <p:sp>
        <p:nvSpPr>
          <p:cNvPr id="6" name="Подзаголовок 5"/>
          <p:cNvSpPr>
            <a:spLocks noGrp="1"/>
          </p:cNvSpPr>
          <p:nvPr>
            <p:ph type="subTitle" idx="1"/>
          </p:nvPr>
        </p:nvSpPr>
        <p:spPr>
          <a:xfrm>
            <a:off x="1475656" y="4077072"/>
            <a:ext cx="7668344" cy="1440160"/>
          </a:xfrm>
        </p:spPr>
        <p:txBody>
          <a:bodyPr>
            <a:noAutofit/>
          </a:bodyPr>
          <a:lstStyle/>
          <a:p>
            <a:pPr algn="l"/>
            <a:r>
              <a:rPr lang="ru-RU"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Авторы проекта: </a:t>
            </a:r>
          </a:p>
          <a:p>
            <a:pPr algn="l"/>
            <a:r>
              <a:rPr lang="ru-RU"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воспитатель высшей квалификационной категории Власенко Н. В., </a:t>
            </a:r>
          </a:p>
          <a:p>
            <a:pPr algn="l"/>
            <a:r>
              <a:rPr lang="ru-RU"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воспитатель первой квалификационной категории Константинова М. А..</a:t>
            </a:r>
          </a:p>
          <a:p>
            <a:pPr lvl="0" algn="l"/>
            <a:r>
              <a:rPr lang="ru-RU"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учитель-логопед высшей квалификационной категории Емельянова Ю. Н.</a:t>
            </a:r>
          </a:p>
        </p:txBody>
      </p:sp>
      <p:sp>
        <p:nvSpPr>
          <p:cNvPr id="4" name="TextBox 3"/>
          <p:cNvSpPr txBox="1"/>
          <p:nvPr/>
        </p:nvSpPr>
        <p:spPr>
          <a:xfrm>
            <a:off x="1259632" y="476672"/>
            <a:ext cx="6515181" cy="646331"/>
          </a:xfrm>
          <a:prstGeom prst="rect">
            <a:avLst/>
          </a:prstGeom>
          <a:noFill/>
        </p:spPr>
        <p:txBody>
          <a:bodyPr wrap="none" rtlCol="0">
            <a:spAutoFit/>
          </a:bodyPr>
          <a:lstStyle/>
          <a:p>
            <a:r>
              <a:rPr lang="ru-RU" dirty="0"/>
              <a:t>МАДОУ «Детский сад комбинированного вида №4 «Солнышко»</a:t>
            </a:r>
          </a:p>
          <a:p>
            <a:endParaRPr lang="ru-RU" dirty="0"/>
          </a:p>
        </p:txBody>
      </p:sp>
      <p:sp>
        <p:nvSpPr>
          <p:cNvPr id="5" name="TextBox 4"/>
          <p:cNvSpPr txBox="1"/>
          <p:nvPr/>
        </p:nvSpPr>
        <p:spPr>
          <a:xfrm>
            <a:off x="3851920" y="5733256"/>
            <a:ext cx="2009524" cy="369332"/>
          </a:xfrm>
          <a:prstGeom prst="rect">
            <a:avLst/>
          </a:prstGeom>
          <a:noFill/>
        </p:spPr>
        <p:txBody>
          <a:bodyPr wrap="none" rtlCol="0">
            <a:spAutoFit/>
          </a:bodyPr>
          <a:lstStyle/>
          <a:p>
            <a:r>
              <a:rPr lang="ru-RU" dirty="0"/>
              <a:t>Арамиль, 2023 год</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fontScale="90000"/>
          </a:bodyPr>
          <a:lstStyle/>
          <a:p>
            <a:r>
              <a:rPr lang="ru-RU" b="1" i="1" dirty="0"/>
              <a:t>Организованная образовательная деятельность</a:t>
            </a:r>
          </a:p>
        </p:txBody>
      </p:sp>
      <p:pic>
        <p:nvPicPr>
          <p:cNvPr id="2050" name="Picture 2" descr="C:\Users\Николай\Downloads\IMG-20230202-WA0004.jpg"/>
          <p:cNvPicPr>
            <a:picLocks noChangeAspect="1" noChangeArrowheads="1"/>
          </p:cNvPicPr>
          <p:nvPr/>
        </p:nvPicPr>
        <p:blipFill>
          <a:blip r:embed="rId2" cstate="print"/>
          <a:srcRect/>
          <a:stretch>
            <a:fillRect/>
          </a:stretch>
        </p:blipFill>
        <p:spPr bwMode="auto">
          <a:xfrm>
            <a:off x="3563888" y="1844824"/>
            <a:ext cx="2268252" cy="30243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4" name="Picture 6" descr="C:\Users\Николай\Downloads\IMG-20230202-WA0016.jpg"/>
          <p:cNvPicPr>
            <a:picLocks noGrp="1" noChangeAspect="1" noChangeArrowheads="1"/>
          </p:cNvPicPr>
          <p:nvPr>
            <p:ph idx="1"/>
          </p:nvPr>
        </p:nvPicPr>
        <p:blipFill>
          <a:blip r:embed="rId3" cstate="print"/>
          <a:srcRect/>
          <a:stretch>
            <a:fillRect/>
          </a:stretch>
        </p:blipFill>
        <p:spPr bwMode="auto">
          <a:xfrm>
            <a:off x="107504" y="3429000"/>
            <a:ext cx="2184890" cy="29131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3" name="Picture 5" descr="C:\Users\Николай\Downloads\IMG-20230202-WA0013.jpg"/>
          <p:cNvPicPr>
            <a:picLocks noChangeAspect="1" noChangeArrowheads="1"/>
          </p:cNvPicPr>
          <p:nvPr/>
        </p:nvPicPr>
        <p:blipFill>
          <a:blip r:embed="rId4" cstate="print"/>
          <a:srcRect/>
          <a:stretch>
            <a:fillRect/>
          </a:stretch>
        </p:blipFill>
        <p:spPr bwMode="auto">
          <a:xfrm>
            <a:off x="539552" y="980728"/>
            <a:ext cx="2139702" cy="28529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5" name="Picture 7" descr="C:\Users\Николай\Downloads\IMG-20230202-WA0019.jpg"/>
          <p:cNvPicPr>
            <a:picLocks noChangeAspect="1" noChangeArrowheads="1"/>
          </p:cNvPicPr>
          <p:nvPr/>
        </p:nvPicPr>
        <p:blipFill>
          <a:blip r:embed="rId5" cstate="print"/>
          <a:srcRect/>
          <a:stretch>
            <a:fillRect/>
          </a:stretch>
        </p:blipFill>
        <p:spPr bwMode="auto">
          <a:xfrm>
            <a:off x="6747706" y="3356992"/>
            <a:ext cx="2214246" cy="29523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2" name="Picture 4" descr="C:\Users\Николай\Downloads\IMG-20230202-WA0024.jpg"/>
          <p:cNvPicPr>
            <a:picLocks noChangeAspect="1" noChangeArrowheads="1"/>
          </p:cNvPicPr>
          <p:nvPr/>
        </p:nvPicPr>
        <p:blipFill>
          <a:blip r:embed="rId6" cstate="print"/>
          <a:srcRect/>
          <a:stretch>
            <a:fillRect/>
          </a:stretch>
        </p:blipFill>
        <p:spPr bwMode="auto">
          <a:xfrm>
            <a:off x="6300192" y="1052736"/>
            <a:ext cx="2106234" cy="28083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Box 10"/>
          <p:cNvSpPr txBox="1"/>
          <p:nvPr/>
        </p:nvSpPr>
        <p:spPr>
          <a:xfrm>
            <a:off x="3275856" y="5085184"/>
            <a:ext cx="2880320" cy="923330"/>
          </a:xfrm>
          <a:prstGeom prst="rect">
            <a:avLst/>
          </a:prstGeom>
          <a:noFill/>
        </p:spPr>
        <p:txBody>
          <a:bodyPr wrap="square" rtlCol="0">
            <a:spAutoFit/>
          </a:bodyPr>
          <a:lstStyle/>
          <a:p>
            <a:pPr algn="ctr"/>
            <a:r>
              <a:rPr lang="ru-RU" dirty="0"/>
              <a:t>Интегрированное занятие «Профессии в детском саду»</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706090"/>
          </a:xfrm>
        </p:spPr>
        <p:txBody>
          <a:bodyPr>
            <a:normAutofit fontScale="90000"/>
          </a:bodyPr>
          <a:lstStyle/>
          <a:p>
            <a:r>
              <a:rPr lang="ru-RU" b="1" i="1" dirty="0"/>
              <a:t>Игровая деятельность</a:t>
            </a:r>
          </a:p>
        </p:txBody>
      </p:sp>
      <p:sp>
        <p:nvSpPr>
          <p:cNvPr id="5" name="Текст 4"/>
          <p:cNvSpPr>
            <a:spLocks noGrp="1"/>
          </p:cNvSpPr>
          <p:nvPr>
            <p:ph type="body" idx="1"/>
          </p:nvPr>
        </p:nvSpPr>
        <p:spPr/>
        <p:txBody>
          <a:bodyPr/>
          <a:lstStyle/>
          <a:p>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Словесные игры</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endParaRPr lang="ru-RU" dirty="0"/>
          </a:p>
        </p:txBody>
      </p:sp>
      <p:sp>
        <p:nvSpPr>
          <p:cNvPr id="3" name="Содержимое 2"/>
          <p:cNvSpPr>
            <a:spLocks noGrp="1"/>
          </p:cNvSpPr>
          <p:nvPr>
            <p:ph sz="half" idx="2"/>
          </p:nvPr>
        </p:nvSpPr>
        <p:spPr>
          <a:xfrm>
            <a:off x="323528" y="2060848"/>
            <a:ext cx="4040188" cy="1440160"/>
          </a:xfrm>
        </p:spPr>
        <p:txBody>
          <a:bodyPr>
            <a:normAutofit fontScale="70000" lnSpcReduction="20000"/>
          </a:bodyPr>
          <a:lstStyle/>
          <a:p>
            <a:pPr>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«Где мы были не скажем, что делали покажем»,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«Кто больше расскажет о профессии»,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«Если весело живется делай так».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6" name="Текст 5"/>
          <p:cNvSpPr>
            <a:spLocks noGrp="1"/>
          </p:cNvSpPr>
          <p:nvPr>
            <p:ph type="body" sz="quarter" idx="3"/>
          </p:nvPr>
        </p:nvSpPr>
        <p:spPr/>
        <p:txBody>
          <a:bodyPr>
            <a:normAutofit fontScale="92500" lnSpcReduction="20000"/>
          </a:bodyPr>
          <a:lstStyle/>
          <a:p>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Настольные и интерактивные игры</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endParaRPr lang="ru-RU" dirty="0"/>
          </a:p>
        </p:txBody>
      </p:sp>
      <p:sp>
        <p:nvSpPr>
          <p:cNvPr id="7" name="Содержимое 6"/>
          <p:cNvSpPr>
            <a:spLocks noGrp="1"/>
          </p:cNvSpPr>
          <p:nvPr>
            <p:ph sz="quarter" idx="4"/>
          </p:nvPr>
        </p:nvSpPr>
        <p:spPr>
          <a:xfrm>
            <a:off x="6012160" y="2780928"/>
            <a:ext cx="1800199" cy="1872208"/>
          </a:xfrm>
        </p:spPr>
        <p:txBody>
          <a:bodyPr>
            <a:normAutofit fontScale="40000" lnSpcReduction="20000"/>
          </a:bodyPr>
          <a:lstStyle/>
          <a:p>
            <a:pPr>
              <a:lnSpc>
                <a:spcPct val="107000"/>
              </a:lnSpc>
              <a:spcAft>
                <a:spcPts val="0"/>
              </a:spcAft>
              <a:buNone/>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«Профессии», </a:t>
            </a:r>
          </a:p>
          <a:p>
            <a:pPr>
              <a:lnSpc>
                <a:spcPct val="107000"/>
              </a:lnSpc>
              <a:spcAft>
                <a:spcPts val="0"/>
              </a:spcAft>
              <a:buNone/>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«Кем быть?», </a:t>
            </a:r>
          </a:p>
          <a:p>
            <a:pPr>
              <a:lnSpc>
                <a:spcPct val="107000"/>
              </a:lnSpc>
              <a:spcAft>
                <a:spcPts val="0"/>
              </a:spcAft>
              <a:buNone/>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«Ассоциации», </a:t>
            </a:r>
          </a:p>
          <a:p>
            <a:pPr>
              <a:lnSpc>
                <a:spcPct val="107000"/>
              </a:lnSpc>
              <a:spcAft>
                <a:spcPts val="0"/>
              </a:spcAft>
              <a:buNone/>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«Кому что нужно для работы?», </a:t>
            </a:r>
          </a:p>
          <a:p>
            <a:pPr>
              <a:lnSpc>
                <a:spcPct val="107000"/>
              </a:lnSpc>
              <a:spcAft>
                <a:spcPts val="0"/>
              </a:spcAft>
              <a:buNone/>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«Знаем все профессии», </a:t>
            </a:r>
          </a:p>
          <a:p>
            <a:pPr>
              <a:lnSpc>
                <a:spcPct val="107000"/>
              </a:lnSpc>
              <a:spcAft>
                <a:spcPts val="0"/>
              </a:spcAft>
              <a:buNone/>
            </a:pP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пазлы</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«Профессии», </a:t>
            </a:r>
          </a:p>
          <a:p>
            <a:pPr>
              <a:lnSpc>
                <a:spcPct val="107000"/>
              </a:lnSpc>
              <a:spcAft>
                <a:spcPts val="0"/>
              </a:spcAft>
              <a:buNone/>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«Парочки», </a:t>
            </a:r>
          </a:p>
          <a:p>
            <a:pPr>
              <a:lnSpc>
                <a:spcPct val="107000"/>
              </a:lnSpc>
              <a:spcAft>
                <a:spcPts val="0"/>
              </a:spcAft>
              <a:buNone/>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«Ассоциации», </a:t>
            </a:r>
          </a:p>
          <a:p>
            <a:pPr>
              <a:lnSpc>
                <a:spcPct val="107000"/>
              </a:lnSpc>
              <a:spcAft>
                <a:spcPts val="0"/>
              </a:spcAft>
              <a:buNone/>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лото, домино, </a:t>
            </a:r>
          </a:p>
          <a:p>
            <a:pPr>
              <a:lnSpc>
                <a:spcPct val="107000"/>
              </a:lnSpc>
              <a:spcAft>
                <a:spcPts val="0"/>
              </a:spcAft>
              <a:buNone/>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разрезные картинки по теме.</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2050" name="Picture 2" descr="C:\Users\Николай\Downloads\20230320_123224.jpg"/>
          <p:cNvPicPr>
            <a:picLocks noChangeAspect="1" noChangeArrowheads="1"/>
          </p:cNvPicPr>
          <p:nvPr/>
        </p:nvPicPr>
        <p:blipFill>
          <a:blip r:embed="rId2" cstate="print"/>
          <a:srcRect/>
          <a:stretch>
            <a:fillRect/>
          </a:stretch>
        </p:blipFill>
        <p:spPr bwMode="auto">
          <a:xfrm>
            <a:off x="539552" y="3789040"/>
            <a:ext cx="1728192" cy="23042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1" name="Picture 3" descr="C:\Users\Николай\Downloads\20230320_123126.jpg"/>
          <p:cNvPicPr>
            <a:picLocks noChangeAspect="1" noChangeArrowheads="1"/>
          </p:cNvPicPr>
          <p:nvPr/>
        </p:nvPicPr>
        <p:blipFill>
          <a:blip r:embed="rId3" cstate="print"/>
          <a:srcRect/>
          <a:stretch>
            <a:fillRect/>
          </a:stretch>
        </p:blipFill>
        <p:spPr bwMode="auto">
          <a:xfrm>
            <a:off x="2589244" y="3789040"/>
            <a:ext cx="1728192" cy="23042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2" name="Picture 4" descr="C:\Users\Николай\Downloads\20230320_153325.jpg"/>
          <p:cNvPicPr>
            <a:picLocks noChangeAspect="1" noChangeArrowheads="1"/>
          </p:cNvPicPr>
          <p:nvPr/>
        </p:nvPicPr>
        <p:blipFill>
          <a:blip r:embed="rId4" cstate="print"/>
          <a:srcRect/>
          <a:stretch>
            <a:fillRect/>
          </a:stretch>
        </p:blipFill>
        <p:spPr bwMode="auto">
          <a:xfrm>
            <a:off x="4716016" y="1916832"/>
            <a:ext cx="1242137" cy="16561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3" name="Picture 5" descr="C:\Users\Николай\Downloads\20230320_153358.jpg"/>
          <p:cNvPicPr>
            <a:picLocks noChangeAspect="1" noChangeArrowheads="1"/>
          </p:cNvPicPr>
          <p:nvPr/>
        </p:nvPicPr>
        <p:blipFill>
          <a:blip r:embed="rId5" cstate="print"/>
          <a:srcRect/>
          <a:stretch>
            <a:fillRect/>
          </a:stretch>
        </p:blipFill>
        <p:spPr bwMode="auto">
          <a:xfrm>
            <a:off x="7668344" y="1916832"/>
            <a:ext cx="1242138" cy="1656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4" name="Picture 6" descr="C:\Users\Николай\Downloads\20230320_153415.jpg"/>
          <p:cNvPicPr>
            <a:picLocks noChangeAspect="1" noChangeArrowheads="1"/>
          </p:cNvPicPr>
          <p:nvPr/>
        </p:nvPicPr>
        <p:blipFill>
          <a:blip r:embed="rId6" cstate="print"/>
          <a:srcRect/>
          <a:stretch>
            <a:fillRect/>
          </a:stretch>
        </p:blipFill>
        <p:spPr bwMode="auto">
          <a:xfrm>
            <a:off x="7740352" y="4725144"/>
            <a:ext cx="1242138" cy="1656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5" name="Picture 7" descr="C:\Users\Николай\Downloads\20230320_153431.jpg"/>
          <p:cNvPicPr>
            <a:picLocks noChangeAspect="1" noChangeArrowheads="1"/>
          </p:cNvPicPr>
          <p:nvPr/>
        </p:nvPicPr>
        <p:blipFill>
          <a:blip r:embed="rId7" cstate="print"/>
          <a:srcRect/>
          <a:stretch>
            <a:fillRect/>
          </a:stretch>
        </p:blipFill>
        <p:spPr bwMode="auto">
          <a:xfrm>
            <a:off x="4716016" y="4725144"/>
            <a:ext cx="1296144" cy="17281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Дидактические игры</a:t>
            </a:r>
            <a:endParaRPr lang="ru-RU" b="1" dirty="0"/>
          </a:p>
        </p:txBody>
      </p:sp>
      <p:sp>
        <p:nvSpPr>
          <p:cNvPr id="3" name="Содержимое 2"/>
          <p:cNvSpPr>
            <a:spLocks noGrp="1"/>
          </p:cNvSpPr>
          <p:nvPr>
            <p:ph sz="half" idx="1"/>
          </p:nvPr>
        </p:nvSpPr>
        <p:spPr>
          <a:xfrm>
            <a:off x="395536" y="1600200"/>
            <a:ext cx="4100264" cy="4525963"/>
          </a:xfrm>
        </p:spPr>
        <p:txBody>
          <a:bodyPr>
            <a:normAutofit fontScale="85000" lnSpcReduction="20000"/>
          </a:bodyPr>
          <a:lstStyle/>
          <a:p>
            <a:pPr algn="ctr">
              <a:lnSpc>
                <a:spcPct val="120000"/>
              </a:lnSpc>
              <a:buNone/>
            </a:pPr>
            <a:r>
              <a:rPr lang="ru-RU" dirty="0"/>
              <a:t>«Подскажи словечко», «Что сначала, что потом», «Что кому нужно?», «Угадай профессию», «Профессии людей», «Кто что делает?», «Что бы случилось, если бы не работал…», «Инструменты для людей разных профессий», «Что пригодится при пожаре», </a:t>
            </a:r>
          </a:p>
          <a:p>
            <a:pPr algn="ctr">
              <a:lnSpc>
                <a:spcPct val="120000"/>
              </a:lnSpc>
              <a:buNone/>
            </a:pPr>
            <a:r>
              <a:rPr lang="ru-RU" dirty="0"/>
              <a:t>«Исправь ошибку».</a:t>
            </a:r>
          </a:p>
          <a:p>
            <a:endParaRPr lang="ru-RU" dirty="0"/>
          </a:p>
        </p:txBody>
      </p:sp>
      <p:sp>
        <p:nvSpPr>
          <p:cNvPr id="5" name="Содержимое 4"/>
          <p:cNvSpPr>
            <a:spLocks noGrp="1"/>
          </p:cNvSpPr>
          <p:nvPr>
            <p:ph sz="half" idx="2"/>
          </p:nvPr>
        </p:nvSpPr>
        <p:spPr/>
        <p:txBody>
          <a:bodyPr>
            <a:normAutofit fontScale="85000" lnSpcReduction="20000"/>
          </a:bodyPr>
          <a:lstStyle/>
          <a:p>
            <a:endParaRPr lang="ru-RU"/>
          </a:p>
        </p:txBody>
      </p:sp>
      <p:pic>
        <p:nvPicPr>
          <p:cNvPr id="5122" name="Picture 2" descr="C:\Users\Николай\Downloads\20230206_155343.jpg"/>
          <p:cNvPicPr>
            <a:picLocks noChangeAspect="1" noChangeArrowheads="1"/>
          </p:cNvPicPr>
          <p:nvPr/>
        </p:nvPicPr>
        <p:blipFill>
          <a:blip r:embed="rId2" cstate="print"/>
          <a:srcRect/>
          <a:stretch>
            <a:fillRect/>
          </a:stretch>
        </p:blipFill>
        <p:spPr bwMode="auto">
          <a:xfrm>
            <a:off x="5436096" y="1772816"/>
            <a:ext cx="2808312" cy="37444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Николай\Downloads\IMG-20230321-WA0027.jpg"/>
          <p:cNvPicPr>
            <a:picLocks noChangeAspect="1" noChangeArrowheads="1"/>
          </p:cNvPicPr>
          <p:nvPr/>
        </p:nvPicPr>
        <p:blipFill>
          <a:blip r:embed="rId2" cstate="print"/>
          <a:srcRect/>
          <a:stretch>
            <a:fillRect/>
          </a:stretch>
        </p:blipFill>
        <p:spPr bwMode="auto">
          <a:xfrm>
            <a:off x="7017736" y="3501008"/>
            <a:ext cx="1944216" cy="25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Заголовок 1"/>
          <p:cNvSpPr>
            <a:spLocks noGrp="1"/>
          </p:cNvSpPr>
          <p:nvPr>
            <p:ph type="title"/>
          </p:nvPr>
        </p:nvSpPr>
        <p:spPr>
          <a:xfrm>
            <a:off x="467544" y="0"/>
            <a:ext cx="8229600" cy="778098"/>
          </a:xfrm>
        </p:spPr>
        <p:txBody>
          <a:bodyPr/>
          <a:lstStyle/>
          <a:p>
            <a:r>
              <a:rPr lang="ru-RU" b="1" i="1" dirty="0"/>
              <a:t>Сюжетно-ролевые игры</a:t>
            </a:r>
            <a:endParaRPr lang="ru-RU" b="1" dirty="0"/>
          </a:p>
        </p:txBody>
      </p:sp>
      <p:pic>
        <p:nvPicPr>
          <p:cNvPr id="1027" name="Picture 3" descr="C:\Users\Николай\Downloads\IMG-20230321-WA0024.jpg"/>
          <p:cNvPicPr>
            <a:picLocks noChangeAspect="1" noChangeArrowheads="1"/>
          </p:cNvPicPr>
          <p:nvPr/>
        </p:nvPicPr>
        <p:blipFill>
          <a:blip r:embed="rId3" cstate="print"/>
          <a:srcRect/>
          <a:stretch>
            <a:fillRect/>
          </a:stretch>
        </p:blipFill>
        <p:spPr bwMode="auto">
          <a:xfrm>
            <a:off x="6324419" y="1005087"/>
            <a:ext cx="1890210" cy="25202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9" name="Picture 5" descr="C:\Users\Николай\Downloads\IMG-20230321-WA0006.jpg"/>
          <p:cNvPicPr>
            <a:picLocks noChangeAspect="1" noChangeArrowheads="1"/>
          </p:cNvPicPr>
          <p:nvPr/>
        </p:nvPicPr>
        <p:blipFill>
          <a:blip r:embed="rId4" cstate="print"/>
          <a:srcRect/>
          <a:stretch>
            <a:fillRect/>
          </a:stretch>
        </p:blipFill>
        <p:spPr bwMode="auto">
          <a:xfrm>
            <a:off x="179512" y="3429000"/>
            <a:ext cx="1923678" cy="25649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descr="C:\Users\Николай\Downloads\IMG-20230321-WA0017.jpg"/>
          <p:cNvPicPr>
            <a:picLocks noGrp="1" noChangeAspect="1" noChangeArrowheads="1"/>
          </p:cNvPicPr>
          <p:nvPr>
            <p:ph idx="1"/>
          </p:nvPr>
        </p:nvPicPr>
        <p:blipFill>
          <a:blip r:embed="rId5" cstate="print"/>
          <a:srcRect/>
          <a:stretch>
            <a:fillRect/>
          </a:stretch>
        </p:blipFill>
        <p:spPr bwMode="auto">
          <a:xfrm>
            <a:off x="737842" y="1027070"/>
            <a:ext cx="1913260" cy="25510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C:\Users\Николай\Downloads\IMG-20221125-WA0002.jpg"/>
          <p:cNvPicPr>
            <a:picLocks noChangeAspect="1" noChangeArrowheads="1"/>
          </p:cNvPicPr>
          <p:nvPr/>
        </p:nvPicPr>
        <p:blipFill>
          <a:blip r:embed="rId6" cstate="print"/>
          <a:srcRect/>
          <a:stretch>
            <a:fillRect/>
          </a:stretch>
        </p:blipFill>
        <p:spPr bwMode="auto">
          <a:xfrm>
            <a:off x="4644501" y="3836442"/>
            <a:ext cx="1944216" cy="25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C:\Users\Николай\Downloads\IMG-20221125-WA0007.jpg"/>
          <p:cNvPicPr>
            <a:picLocks noChangeAspect="1" noChangeArrowheads="1"/>
          </p:cNvPicPr>
          <p:nvPr/>
        </p:nvPicPr>
        <p:blipFill>
          <a:blip r:embed="rId7" cstate="print"/>
          <a:srcRect/>
          <a:stretch>
            <a:fillRect/>
          </a:stretch>
        </p:blipFill>
        <p:spPr bwMode="auto">
          <a:xfrm>
            <a:off x="2309807" y="3920359"/>
            <a:ext cx="1905676" cy="25409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p:cNvSpPr txBox="1"/>
          <p:nvPr/>
        </p:nvSpPr>
        <p:spPr>
          <a:xfrm>
            <a:off x="7236296" y="6021288"/>
            <a:ext cx="1656184" cy="523220"/>
          </a:xfrm>
          <a:prstGeom prst="rect">
            <a:avLst/>
          </a:prstGeom>
          <a:noFill/>
        </p:spPr>
        <p:txBody>
          <a:bodyPr wrap="square" rtlCol="0">
            <a:spAutoFit/>
          </a:bodyPr>
          <a:lstStyle/>
          <a:p>
            <a:pPr algn="ctr"/>
            <a:r>
              <a:rPr lang="ru-RU" sz="1400" b="1" i="1" dirty="0">
                <a:solidFill>
                  <a:srgbClr val="C00000"/>
                </a:solidFill>
              </a:rPr>
              <a:t>С/</a:t>
            </a:r>
            <a:r>
              <a:rPr lang="ru-RU" sz="1400" b="1" i="1" dirty="0" err="1">
                <a:solidFill>
                  <a:srgbClr val="C00000"/>
                </a:solidFill>
              </a:rPr>
              <a:t>р</a:t>
            </a:r>
            <a:r>
              <a:rPr lang="ru-RU" sz="1400" b="1" i="1" dirty="0">
                <a:solidFill>
                  <a:srgbClr val="C00000"/>
                </a:solidFill>
              </a:rPr>
              <a:t> игра «Поликлиника»</a:t>
            </a:r>
          </a:p>
        </p:txBody>
      </p:sp>
      <p:sp>
        <p:nvSpPr>
          <p:cNvPr id="10" name="TextBox 9"/>
          <p:cNvSpPr txBox="1"/>
          <p:nvPr/>
        </p:nvSpPr>
        <p:spPr>
          <a:xfrm>
            <a:off x="4139952" y="3573016"/>
            <a:ext cx="3054041" cy="338554"/>
          </a:xfrm>
          <a:prstGeom prst="rect">
            <a:avLst/>
          </a:prstGeom>
          <a:noFill/>
        </p:spPr>
        <p:txBody>
          <a:bodyPr wrap="none" rtlCol="0">
            <a:spAutoFit/>
          </a:bodyPr>
          <a:lstStyle/>
          <a:p>
            <a:r>
              <a:rPr lang="ru-RU" sz="1600" b="1" i="1" dirty="0">
                <a:solidFill>
                  <a:srgbClr val="C00000"/>
                </a:solidFill>
              </a:rPr>
              <a:t>С/</a:t>
            </a:r>
            <a:r>
              <a:rPr lang="ru-RU" sz="1600" b="1" i="1" dirty="0" err="1">
                <a:solidFill>
                  <a:srgbClr val="C00000"/>
                </a:solidFill>
              </a:rPr>
              <a:t>р</a:t>
            </a:r>
            <a:r>
              <a:rPr lang="ru-RU" sz="1600" b="1" i="1" dirty="0">
                <a:solidFill>
                  <a:srgbClr val="C00000"/>
                </a:solidFill>
              </a:rPr>
              <a:t> </a:t>
            </a:r>
            <a:r>
              <a:rPr lang="ru-RU" sz="1400" b="1" i="1" dirty="0">
                <a:solidFill>
                  <a:srgbClr val="C00000"/>
                </a:solidFill>
              </a:rPr>
              <a:t>игра</a:t>
            </a:r>
            <a:r>
              <a:rPr lang="ru-RU" sz="1600" b="1" i="1" dirty="0">
                <a:solidFill>
                  <a:srgbClr val="C00000"/>
                </a:solidFill>
              </a:rPr>
              <a:t> «Бюро путешествий»</a:t>
            </a:r>
          </a:p>
        </p:txBody>
      </p:sp>
      <p:sp>
        <p:nvSpPr>
          <p:cNvPr id="11" name="TextBox 10"/>
          <p:cNvSpPr txBox="1"/>
          <p:nvPr/>
        </p:nvSpPr>
        <p:spPr>
          <a:xfrm>
            <a:off x="1514451" y="6428730"/>
            <a:ext cx="3152081" cy="307777"/>
          </a:xfrm>
          <a:prstGeom prst="rect">
            <a:avLst/>
          </a:prstGeom>
          <a:noFill/>
        </p:spPr>
        <p:txBody>
          <a:bodyPr wrap="none" rtlCol="0">
            <a:spAutoFit/>
          </a:bodyPr>
          <a:lstStyle/>
          <a:p>
            <a:r>
              <a:rPr lang="ru-RU" sz="1400" b="1" i="1" dirty="0">
                <a:solidFill>
                  <a:srgbClr val="C00000"/>
                </a:solidFill>
              </a:rPr>
              <a:t>С/</a:t>
            </a:r>
            <a:r>
              <a:rPr lang="ru-RU" sz="1400" b="1" i="1" dirty="0" err="1">
                <a:solidFill>
                  <a:srgbClr val="C00000"/>
                </a:solidFill>
              </a:rPr>
              <a:t>р</a:t>
            </a:r>
            <a:r>
              <a:rPr lang="ru-RU" sz="1400" b="1" i="1" dirty="0">
                <a:solidFill>
                  <a:srgbClr val="C00000"/>
                </a:solidFill>
              </a:rPr>
              <a:t> игра «Путешествие на корабле»</a:t>
            </a:r>
          </a:p>
        </p:txBody>
      </p:sp>
      <p:sp>
        <p:nvSpPr>
          <p:cNvPr id="12" name="TextBox 11"/>
          <p:cNvSpPr txBox="1"/>
          <p:nvPr/>
        </p:nvSpPr>
        <p:spPr>
          <a:xfrm>
            <a:off x="323528" y="6237312"/>
            <a:ext cx="1773242" cy="307777"/>
          </a:xfrm>
          <a:prstGeom prst="rect">
            <a:avLst/>
          </a:prstGeom>
          <a:noFill/>
        </p:spPr>
        <p:txBody>
          <a:bodyPr wrap="none" rtlCol="0">
            <a:spAutoFit/>
          </a:bodyPr>
          <a:lstStyle/>
          <a:p>
            <a:r>
              <a:rPr lang="ru-RU" sz="1400" b="1" i="1" dirty="0">
                <a:solidFill>
                  <a:srgbClr val="C00000"/>
                </a:solidFill>
              </a:rPr>
              <a:t>С/</a:t>
            </a:r>
            <a:r>
              <a:rPr lang="ru-RU" sz="1400" b="1" i="1" dirty="0" err="1">
                <a:solidFill>
                  <a:srgbClr val="C00000"/>
                </a:solidFill>
              </a:rPr>
              <a:t>р</a:t>
            </a:r>
            <a:r>
              <a:rPr lang="ru-RU" sz="1400" b="1" i="1" dirty="0">
                <a:solidFill>
                  <a:srgbClr val="C00000"/>
                </a:solidFill>
              </a:rPr>
              <a:t> игра «Магазин»</a:t>
            </a:r>
          </a:p>
        </p:txBody>
      </p:sp>
      <p:pic>
        <p:nvPicPr>
          <p:cNvPr id="6" name="Рисунок 5">
            <a:extLst>
              <a:ext uri="{FF2B5EF4-FFF2-40B4-BE49-F238E27FC236}">
                <a16:creationId xmlns:a16="http://schemas.microsoft.com/office/drawing/2014/main" xmlns="" id="{80418E33-633D-45A8-8D29-C7E47F91D1FB}"/>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069448" y="1066008"/>
            <a:ext cx="2893096" cy="21698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xmlns="" id="{79141680-DF2A-4321-B652-05FD50CF81ED}"/>
              </a:ext>
            </a:extLst>
          </p:cNvPr>
          <p:cNvSpPr txBox="1"/>
          <p:nvPr/>
        </p:nvSpPr>
        <p:spPr>
          <a:xfrm>
            <a:off x="3558522" y="3131676"/>
            <a:ext cx="1851789" cy="369332"/>
          </a:xfrm>
          <a:prstGeom prst="rect">
            <a:avLst/>
          </a:prstGeom>
          <a:noFill/>
        </p:spPr>
        <p:txBody>
          <a:bodyPr wrap="none" rtlCol="0">
            <a:spAutoFit/>
          </a:bodyPr>
          <a:lstStyle/>
          <a:p>
            <a:r>
              <a:rPr lang="ru-RU" b="1" i="1" dirty="0">
                <a:solidFill>
                  <a:srgbClr val="C00000"/>
                </a:solidFill>
              </a:rPr>
              <a:t>С/р игра по ПДД</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solidFill>
                  <a:schemeClr val="accent4">
                    <a:lumMod val="50000"/>
                  </a:schemeClr>
                </a:solidFill>
                <a:effectLst>
                  <a:outerShdw blurRad="38100" dist="38100" dir="2700000" algn="tl">
                    <a:srgbClr val="000000">
                      <a:alpha val="43137"/>
                    </a:srgbClr>
                  </a:outerShdw>
                </a:effectLst>
              </a:rPr>
              <a:t>Познавательное развитие</a:t>
            </a:r>
            <a:r>
              <a:rPr lang="ru-RU" dirty="0"/>
              <a:t/>
            </a:r>
            <a:br>
              <a:rPr lang="ru-RU" dirty="0"/>
            </a:br>
            <a:endParaRPr lang="ru-RU" dirty="0"/>
          </a:p>
        </p:txBody>
      </p:sp>
      <p:sp>
        <p:nvSpPr>
          <p:cNvPr id="7" name="Содержимое 6"/>
          <p:cNvSpPr>
            <a:spLocks noGrp="1"/>
          </p:cNvSpPr>
          <p:nvPr>
            <p:ph idx="1"/>
          </p:nvPr>
        </p:nvSpPr>
        <p:spPr/>
        <p:txBody>
          <a:bodyPr>
            <a:normAutofit fontScale="77500" lnSpcReduction="20000"/>
          </a:bodyPr>
          <a:lstStyle/>
          <a:p>
            <a:pPr>
              <a:buFont typeface="Wingdings" panose="05000000000000000000" pitchFamily="2" charset="2"/>
              <a:buChar char="§"/>
            </a:pPr>
            <a:r>
              <a:rPr lang="ru-RU" dirty="0"/>
              <a:t>Разучивание стихов, пословиц и поговорок на тему: </a:t>
            </a:r>
            <a:r>
              <a:rPr lang="ru-RU" dirty="0">
                <a:hlinkClick r:id="rId2"/>
              </a:rPr>
              <a:t>«Профессии и труд людей»</a:t>
            </a:r>
            <a:r>
              <a:rPr lang="ru-RU" dirty="0"/>
              <a:t>.</a:t>
            </a:r>
          </a:p>
          <a:p>
            <a:pPr>
              <a:buFont typeface="Wingdings" panose="05000000000000000000" pitchFamily="2" charset="2"/>
              <a:buChar char="§"/>
            </a:pPr>
            <a:r>
              <a:rPr lang="ru-RU" dirty="0"/>
              <a:t>Организованная образовательная деятельность: </a:t>
            </a:r>
            <a:r>
              <a:rPr lang="ru-RU" dirty="0">
                <a:hlinkClick r:id="rId3"/>
              </a:rPr>
              <a:t>«Профессия швея», </a:t>
            </a:r>
            <a:r>
              <a:rPr lang="ru-RU" dirty="0">
                <a:hlinkClick r:id="rId4"/>
              </a:rPr>
              <a:t>«Военные профессии</a:t>
            </a:r>
            <a:r>
              <a:rPr lang="ru-RU" dirty="0"/>
              <a:t>», </a:t>
            </a:r>
            <a:r>
              <a:rPr lang="ru-RU" dirty="0">
                <a:hlinkClick r:id="rId5"/>
              </a:rPr>
              <a:t>«Профессии на стройке»</a:t>
            </a:r>
            <a:r>
              <a:rPr lang="ru-RU" dirty="0"/>
              <a:t>, «Строительная техника», «</a:t>
            </a:r>
            <a:r>
              <a:rPr lang="ru-RU" dirty="0">
                <a:hlinkClick r:id="rId6"/>
              </a:rPr>
              <a:t>Профессии в детском саду</a:t>
            </a:r>
            <a:r>
              <a:rPr lang="ru-RU" dirty="0"/>
              <a:t>»,</a:t>
            </a:r>
          </a:p>
          <a:p>
            <a:r>
              <a:rPr lang="en-US" dirty="0">
                <a:hlinkClick r:id="rId7"/>
              </a:rPr>
              <a:t>https://clck.ru/CwngX</a:t>
            </a:r>
            <a:endParaRPr lang="ru-RU" dirty="0"/>
          </a:p>
          <a:p>
            <a:r>
              <a:rPr lang="en-US" dirty="0">
                <a:hlinkClick r:id="rId8"/>
              </a:rPr>
              <a:t>https://clck.ru/CwnhN</a:t>
            </a:r>
            <a:endParaRPr lang="ru-RU" dirty="0"/>
          </a:p>
          <a:p>
            <a:pPr>
              <a:buFont typeface="Wingdings" panose="05000000000000000000" pitchFamily="2" charset="2"/>
              <a:buChar char="§"/>
            </a:pPr>
            <a:r>
              <a:rPr lang="ru-RU" dirty="0"/>
              <a:t>Экскурсия в библиотеку, на почту МО г. Арамиль.</a:t>
            </a:r>
          </a:p>
          <a:p>
            <a:pPr>
              <a:buFont typeface="Wingdings" panose="05000000000000000000" pitchFamily="2" charset="2"/>
              <a:buChar char="§"/>
            </a:pPr>
            <a:r>
              <a:rPr lang="ru-RU" dirty="0"/>
              <a:t>Наблюдение за работой сотрудников детского сада.</a:t>
            </a:r>
          </a:p>
          <a:p>
            <a:pPr>
              <a:buFont typeface="Wingdings" panose="05000000000000000000" pitchFamily="2" charset="2"/>
              <a:buChar char="§"/>
            </a:pPr>
            <a:r>
              <a:rPr lang="ru-RU" dirty="0"/>
              <a:t>Конструирование: платье, строительная техника, кораблик.</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solidFill>
                  <a:schemeClr val="accent4">
                    <a:lumMod val="50000"/>
                  </a:schemeClr>
                </a:solidFill>
                <a:effectLst>
                  <a:outerShdw blurRad="38100" dist="38100" dir="2700000" algn="tl">
                    <a:srgbClr val="000000">
                      <a:alpha val="43137"/>
                    </a:srgbClr>
                  </a:outerShdw>
                </a:effectLst>
              </a:rPr>
              <a:t>Речевое развитие</a:t>
            </a:r>
            <a:endParaRPr lang="ru-RU" b="1" i="1" dirty="0"/>
          </a:p>
        </p:txBody>
      </p:sp>
      <p:sp>
        <p:nvSpPr>
          <p:cNvPr id="3" name="Содержимое 2"/>
          <p:cNvSpPr>
            <a:spLocks noGrp="1"/>
          </p:cNvSpPr>
          <p:nvPr>
            <p:ph idx="1"/>
          </p:nvPr>
        </p:nvSpPr>
        <p:spPr/>
        <p:txBody>
          <a:bodyPr>
            <a:normAutofit fontScale="62500" lnSpcReduction="20000"/>
          </a:bodyPr>
          <a:lstStyle/>
          <a:p>
            <a:r>
              <a:rPr lang="ru-RU" dirty="0"/>
              <a:t>Творческие рассказы: «Я горжусь своей мамой», «Я горжусь своим папой».</a:t>
            </a:r>
          </a:p>
          <a:p>
            <a:r>
              <a:rPr lang="ru-RU" dirty="0"/>
              <a:t>Составление рассказа о профессиях своих родителей по </a:t>
            </a:r>
            <a:r>
              <a:rPr lang="ru-RU" dirty="0" err="1"/>
              <a:t>мнемотаблице</a:t>
            </a:r>
            <a:r>
              <a:rPr lang="ru-RU" dirty="0"/>
              <a:t>.</a:t>
            </a:r>
          </a:p>
          <a:p>
            <a:r>
              <a:rPr lang="ru-RU" dirty="0"/>
              <a:t>Разучивание стихов, поговорок, пословиц о профессиях и труде.</a:t>
            </a:r>
          </a:p>
          <a:p>
            <a:r>
              <a:rPr lang="ru-RU" dirty="0"/>
              <a:t>Обогащение словаря детей за счет новых терминов. </a:t>
            </a:r>
          </a:p>
          <a:p>
            <a:r>
              <a:rPr lang="ru-RU" dirty="0"/>
              <a:t>Чтение художественной литературы:</a:t>
            </a:r>
          </a:p>
          <a:p>
            <a:r>
              <a:rPr lang="ru-RU" dirty="0"/>
              <a:t>«Кем быть?» И. Карпова (серия книг о профессиях),</a:t>
            </a:r>
          </a:p>
          <a:p>
            <a:r>
              <a:rPr lang="ru-RU" dirty="0"/>
              <a:t>«А что у вас?» С. Михалков,</a:t>
            </a:r>
          </a:p>
          <a:p>
            <a:r>
              <a:rPr lang="ru-RU" dirty="0"/>
              <a:t>«Кем быть?» В. Маяковский,</a:t>
            </a:r>
          </a:p>
          <a:p>
            <a:r>
              <a:rPr lang="ru-RU" dirty="0"/>
              <a:t>«Строители» Б. </a:t>
            </a:r>
            <a:r>
              <a:rPr lang="ru-RU" dirty="0" err="1"/>
              <a:t>Заходер</a:t>
            </a:r>
            <a:r>
              <a:rPr lang="ru-RU" dirty="0"/>
              <a:t>,</a:t>
            </a:r>
          </a:p>
          <a:p>
            <a:r>
              <a:rPr lang="ru-RU" dirty="0"/>
              <a:t>«Дядя Стёпа - милиционер» С. Михалков,</a:t>
            </a:r>
          </a:p>
          <a:p>
            <a:r>
              <a:rPr lang="ru-RU" dirty="0"/>
              <a:t>«Чем пахнут ремесла?» Д. </a:t>
            </a:r>
            <a:r>
              <a:rPr lang="ru-RU" dirty="0" err="1"/>
              <a:t>Родари</a:t>
            </a:r>
            <a:r>
              <a:rPr lang="ru-RU" dirty="0"/>
              <a:t>,</a:t>
            </a:r>
          </a:p>
          <a:p>
            <a:r>
              <a:rPr lang="ru-RU" dirty="0"/>
              <a:t>«Доктор Айболит» К. Чуковский,</a:t>
            </a:r>
          </a:p>
          <a:p>
            <a:r>
              <a:rPr lang="ru-RU" dirty="0"/>
              <a:t>«Незнайка в солнечном городе» Н. Носов.</a:t>
            </a:r>
          </a:p>
          <a:p>
            <a:endParaRPr lang="ru-RU" dirty="0"/>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solidFill>
                  <a:schemeClr val="accent4">
                    <a:lumMod val="50000"/>
                  </a:schemeClr>
                </a:solidFill>
                <a:effectLst>
                  <a:outerShdw blurRad="38100" dist="38100" dir="2700000" algn="tl">
                    <a:srgbClr val="000000">
                      <a:alpha val="43137"/>
                    </a:srgbClr>
                  </a:outerShdw>
                </a:effectLst>
              </a:rPr>
              <a:t>Художественно-эстетическое развитие</a:t>
            </a:r>
            <a:endParaRPr lang="ru-RU" b="1" i="1" dirty="0"/>
          </a:p>
        </p:txBody>
      </p:sp>
      <p:pic>
        <p:nvPicPr>
          <p:cNvPr id="3075" name="Picture 3" descr="C:\Users\Николай\Downloads\20230119_101436.jpg"/>
          <p:cNvPicPr>
            <a:picLocks noGrp="1" noChangeAspect="1" noChangeArrowheads="1"/>
          </p:cNvPicPr>
          <p:nvPr>
            <p:ph idx="1"/>
          </p:nvPr>
        </p:nvPicPr>
        <p:blipFill>
          <a:blip r:embed="rId2" cstate="print"/>
          <a:srcRect/>
          <a:stretch>
            <a:fillRect/>
          </a:stretch>
        </p:blipFill>
        <p:spPr bwMode="auto">
          <a:xfrm>
            <a:off x="2915816" y="1628800"/>
            <a:ext cx="3240360" cy="43204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solidFill>
                  <a:schemeClr val="accent4">
                    <a:lumMod val="50000"/>
                  </a:schemeClr>
                </a:solidFill>
                <a:effectLst>
                  <a:outerShdw blurRad="38100" dist="38100" dir="2700000" algn="tl">
                    <a:srgbClr val="000000">
                      <a:alpha val="43137"/>
                    </a:srgbClr>
                  </a:outerShdw>
                </a:effectLst>
              </a:rPr>
              <a:t>Физическое развитие</a:t>
            </a:r>
            <a:endParaRPr lang="ru-RU" b="1" i="1" dirty="0"/>
          </a:p>
        </p:txBody>
      </p:sp>
      <p:sp>
        <p:nvSpPr>
          <p:cNvPr id="3" name="Содержимое 2"/>
          <p:cNvSpPr>
            <a:spLocks noGrp="1"/>
          </p:cNvSpPr>
          <p:nvPr>
            <p:ph idx="1"/>
          </p:nvPr>
        </p:nvSpPr>
        <p:spPr/>
        <p:txBody>
          <a:bodyPr>
            <a:normAutofit fontScale="85000" lnSpcReduction="20000"/>
          </a:bodyPr>
          <a:lstStyle/>
          <a:p>
            <a:pPr lvl="0"/>
            <a:r>
              <a:rPr lang="ru-RU" dirty="0"/>
              <a:t>Подвижные игры: «Если нравится тебе, то делай так»; </a:t>
            </a:r>
          </a:p>
          <a:p>
            <a:pPr lvl="0"/>
            <a:r>
              <a:rPr lang="ru-RU" dirty="0"/>
              <a:t>«Море волнуется» (со словами «Задуманную профессию – покажи»), </a:t>
            </a:r>
          </a:p>
          <a:p>
            <a:pPr lvl="0"/>
            <a:r>
              <a:rPr lang="ru-RU" dirty="0"/>
              <a:t>«Пожарные на учении», </a:t>
            </a:r>
          </a:p>
          <a:p>
            <a:pPr lvl="0"/>
            <a:r>
              <a:rPr lang="ru-RU" dirty="0"/>
              <a:t>«Почтальон».</a:t>
            </a:r>
          </a:p>
          <a:p>
            <a:pPr lvl="0"/>
            <a:r>
              <a:rPr lang="ru-RU" dirty="0"/>
              <a:t>Игры – эстафеты.</a:t>
            </a:r>
          </a:p>
          <a:p>
            <a:pPr lvl="0"/>
            <a:r>
              <a:rPr lang="ru-RU" dirty="0">
                <a:hlinkClick r:id="rId2"/>
              </a:rPr>
              <a:t>Физкультминутки</a:t>
            </a:r>
            <a:r>
              <a:rPr lang="ru-RU" dirty="0"/>
              <a:t> «Профессии».</a:t>
            </a:r>
          </a:p>
          <a:p>
            <a:pPr lvl="0"/>
            <a:r>
              <a:rPr lang="ru-RU" dirty="0" err="1"/>
              <a:t>Кинезиологические</a:t>
            </a:r>
            <a:r>
              <a:rPr lang="ru-RU" dirty="0"/>
              <a:t> упражнения «Магазин одежды», «Путешествие», «Тряпичная кукла и солдат».</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Продуктивная деятельность детей </a:t>
            </a:r>
          </a:p>
        </p:txBody>
      </p:sp>
      <p:sp>
        <p:nvSpPr>
          <p:cNvPr id="3" name="Содержимое 2"/>
          <p:cNvSpPr>
            <a:spLocks noGrp="1"/>
          </p:cNvSpPr>
          <p:nvPr>
            <p:ph sz="half" idx="1"/>
          </p:nvPr>
        </p:nvSpPr>
        <p:spPr/>
        <p:txBody>
          <a:bodyPr/>
          <a:lstStyle/>
          <a:p>
            <a:r>
              <a:rPr lang="ru-RU" dirty="0"/>
              <a:t>«Корабли и капитаны» </a:t>
            </a:r>
          </a:p>
          <a:p>
            <a:pPr>
              <a:buNone/>
            </a:pPr>
            <a:r>
              <a:rPr lang="ru-RU" dirty="0"/>
              <a:t>(конструирование из конструктора)</a:t>
            </a:r>
          </a:p>
          <a:p>
            <a:endParaRPr lang="ru-RU" dirty="0"/>
          </a:p>
        </p:txBody>
      </p:sp>
      <p:sp>
        <p:nvSpPr>
          <p:cNvPr id="4" name="Содержимое 3"/>
          <p:cNvSpPr>
            <a:spLocks noGrp="1"/>
          </p:cNvSpPr>
          <p:nvPr>
            <p:ph sz="half" idx="2"/>
          </p:nvPr>
        </p:nvSpPr>
        <p:spPr/>
        <p:txBody>
          <a:bodyPr/>
          <a:lstStyle/>
          <a:p>
            <a:r>
              <a:rPr lang="ru-RU" dirty="0"/>
              <a:t>«Кораблик»</a:t>
            </a:r>
          </a:p>
          <a:p>
            <a:pPr>
              <a:buNone/>
            </a:pPr>
            <a:r>
              <a:rPr lang="ru-RU" dirty="0"/>
              <a:t>(конструирование из бумаги)</a:t>
            </a:r>
          </a:p>
          <a:p>
            <a:endParaRPr lang="ru-RU" dirty="0"/>
          </a:p>
        </p:txBody>
      </p:sp>
      <p:pic>
        <p:nvPicPr>
          <p:cNvPr id="6" name="Picture 2" descr="C:\Users\Николай\Downloads\20230214_093432.jpg"/>
          <p:cNvPicPr>
            <a:picLocks noChangeAspect="1" noChangeArrowheads="1"/>
          </p:cNvPicPr>
          <p:nvPr/>
        </p:nvPicPr>
        <p:blipFill>
          <a:blip r:embed="rId2" cstate="print"/>
          <a:srcRect/>
          <a:stretch>
            <a:fillRect/>
          </a:stretch>
        </p:blipFill>
        <p:spPr bwMode="auto">
          <a:xfrm>
            <a:off x="755576" y="3212976"/>
            <a:ext cx="2088232" cy="27843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descr="C:\Users\Николай\Downloads\20230322_162519.jpg"/>
          <p:cNvPicPr>
            <a:picLocks noChangeAspect="1" noChangeArrowheads="1"/>
          </p:cNvPicPr>
          <p:nvPr/>
        </p:nvPicPr>
        <p:blipFill>
          <a:blip r:embed="rId3" cstate="print"/>
          <a:srcRect/>
          <a:stretch>
            <a:fillRect/>
          </a:stretch>
        </p:blipFill>
        <p:spPr bwMode="auto">
          <a:xfrm>
            <a:off x="4644008" y="3068960"/>
            <a:ext cx="3707904" cy="27809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b="1" dirty="0"/>
              <a:t>Фотовыставка «Профессии родителей»</a:t>
            </a:r>
          </a:p>
        </p:txBody>
      </p:sp>
      <p:pic>
        <p:nvPicPr>
          <p:cNvPr id="1026" name="Picture 2" descr="C:\Users\Николай\Downloads\IMG-20230314-WA0002.jpg"/>
          <p:cNvPicPr>
            <a:picLocks noGrp="1" noChangeAspect="1" noChangeArrowheads="1"/>
          </p:cNvPicPr>
          <p:nvPr>
            <p:ph idx="1"/>
          </p:nvPr>
        </p:nvPicPr>
        <p:blipFill>
          <a:blip r:embed="rId2" cstate="print"/>
          <a:srcRect/>
          <a:stretch>
            <a:fillRect/>
          </a:stretch>
        </p:blipFill>
        <p:spPr bwMode="auto">
          <a:xfrm>
            <a:off x="611560" y="1988840"/>
            <a:ext cx="2016224" cy="40324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7" name="Picture 3" descr="C:\Users\Николай\Downloads\IMG-20230313-WA0003.jpg"/>
          <p:cNvPicPr>
            <a:picLocks noChangeAspect="1" noChangeArrowheads="1"/>
          </p:cNvPicPr>
          <p:nvPr/>
        </p:nvPicPr>
        <p:blipFill>
          <a:blip r:embed="rId3" cstate="print"/>
          <a:srcRect/>
          <a:stretch>
            <a:fillRect/>
          </a:stretch>
        </p:blipFill>
        <p:spPr bwMode="auto">
          <a:xfrm>
            <a:off x="2843808" y="2852936"/>
            <a:ext cx="2880320"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8" name="Picture 4" descr="C:\Users\Николай\Downloads\IMG-20230313-WA0001.jpg"/>
          <p:cNvPicPr>
            <a:picLocks noChangeAspect="1" noChangeArrowheads="1"/>
          </p:cNvPicPr>
          <p:nvPr/>
        </p:nvPicPr>
        <p:blipFill>
          <a:blip r:embed="rId4" cstate="print"/>
          <a:srcRect/>
          <a:stretch>
            <a:fillRect/>
          </a:stretch>
        </p:blipFill>
        <p:spPr bwMode="auto">
          <a:xfrm>
            <a:off x="5940152" y="1916832"/>
            <a:ext cx="3024336" cy="40324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4">
                    <a:lumMod val="50000"/>
                  </a:schemeClr>
                </a:solidFill>
                <a:effectLst>
                  <a:outerShdw blurRad="38100" dist="38100" dir="2700000" algn="tl">
                    <a:srgbClr val="000000">
                      <a:alpha val="43137"/>
                    </a:srgbClr>
                  </a:outerShdw>
                </a:effectLst>
              </a:rPr>
              <a:t>Паспорт проекта</a:t>
            </a:r>
            <a:endParaRPr lang="ru-RU" dirty="0"/>
          </a:p>
        </p:txBody>
      </p:sp>
      <p:sp>
        <p:nvSpPr>
          <p:cNvPr id="3" name="Содержимое 2"/>
          <p:cNvSpPr>
            <a:spLocks noGrp="1"/>
          </p:cNvSpPr>
          <p:nvPr>
            <p:ph idx="1"/>
          </p:nvPr>
        </p:nvSpPr>
        <p:spPr>
          <a:xfrm>
            <a:off x="611560" y="1556792"/>
            <a:ext cx="8229600" cy="4525963"/>
          </a:xfrm>
        </p:spPr>
        <p:txBody>
          <a:bodyPr>
            <a:normAutofit fontScale="40000" lnSpcReduction="20000"/>
          </a:bodyPr>
          <a:lstStyle/>
          <a:p>
            <a:pPr lvl="0">
              <a:buNone/>
            </a:pPr>
            <a:r>
              <a:rPr lang="ru-RU" sz="4800" dirty="0"/>
              <a:t>Вид проекта: познавательно-творческий, речевой.</a:t>
            </a:r>
          </a:p>
          <a:p>
            <a:pPr lvl="0">
              <a:buNone/>
            </a:pPr>
            <a:r>
              <a:rPr lang="ru-RU" sz="4800" dirty="0"/>
              <a:t>Продолжительность: среднесрочный.</a:t>
            </a:r>
          </a:p>
          <a:p>
            <a:pPr lvl="0">
              <a:buNone/>
            </a:pPr>
            <a:r>
              <a:rPr lang="ru-RU" sz="4800" dirty="0"/>
              <a:t>Сроки реализации проекта: 06.03.2023 – 31.03.2023</a:t>
            </a:r>
          </a:p>
          <a:p>
            <a:pPr>
              <a:buNone/>
            </a:pPr>
            <a:r>
              <a:rPr lang="ru-RU" sz="4800" dirty="0"/>
              <a:t>Авторы проекта: </a:t>
            </a:r>
          </a:p>
          <a:p>
            <a:pPr>
              <a:buNone/>
            </a:pPr>
            <a:r>
              <a:rPr lang="ru-RU" sz="4800" dirty="0"/>
              <a:t>воспитатель высшей квалификационной категории Власенко Н. В., </a:t>
            </a:r>
          </a:p>
          <a:p>
            <a:pPr>
              <a:buNone/>
            </a:pPr>
            <a:r>
              <a:rPr lang="ru-RU" sz="4800" dirty="0"/>
              <a:t>воспитатель первой квалификационной категории Константинова М. А..</a:t>
            </a:r>
          </a:p>
          <a:p>
            <a:pPr lvl="0">
              <a:buNone/>
            </a:pPr>
            <a:r>
              <a:rPr lang="ru-RU" sz="4800" dirty="0"/>
              <a:t>учитель-логопед высшей квалификационной категории Емельянова Ю. Н., </a:t>
            </a:r>
          </a:p>
          <a:p>
            <a:pPr lvl="0">
              <a:buNone/>
            </a:pPr>
            <a:r>
              <a:rPr lang="ru-RU" sz="4800" dirty="0"/>
              <a:t>Участники проекта: дети логопедической группы №4, </a:t>
            </a:r>
          </a:p>
          <a:p>
            <a:pPr>
              <a:buNone/>
            </a:pPr>
            <a:r>
              <a:rPr lang="ru-RU" sz="4800" dirty="0"/>
              <a:t>                                   воспитатели, </a:t>
            </a:r>
          </a:p>
          <a:p>
            <a:pPr>
              <a:buNone/>
            </a:pPr>
            <a:r>
              <a:rPr lang="ru-RU" sz="4800" dirty="0"/>
              <a:t>                                   учитель-логопед, </a:t>
            </a:r>
          </a:p>
          <a:p>
            <a:pPr>
              <a:buNone/>
            </a:pPr>
            <a:r>
              <a:rPr lang="ru-RU" sz="4800" dirty="0"/>
              <a:t>                                   родители детей.</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9008A14-8C0C-4A46-B5A3-9A1BEA942031}"/>
              </a:ext>
            </a:extLst>
          </p:cNvPr>
          <p:cNvSpPr>
            <a:spLocks noGrp="1"/>
          </p:cNvSpPr>
          <p:nvPr>
            <p:ph type="title"/>
          </p:nvPr>
        </p:nvSpPr>
        <p:spPr>
          <a:xfrm>
            <a:off x="2858396" y="1268760"/>
            <a:ext cx="3682752" cy="1143000"/>
          </a:xfrm>
        </p:spPr>
        <p:txBody>
          <a:bodyPr>
            <a:normAutofit fontScale="90000"/>
          </a:bodyPr>
          <a:lstStyle/>
          <a:p>
            <a:r>
              <a:rPr lang="ru-RU" b="1" i="1" dirty="0"/>
              <a:t>Экскурсия на почту</a:t>
            </a:r>
          </a:p>
        </p:txBody>
      </p:sp>
      <p:pic>
        <p:nvPicPr>
          <p:cNvPr id="5" name="Объект 4">
            <a:extLst>
              <a:ext uri="{FF2B5EF4-FFF2-40B4-BE49-F238E27FC236}">
                <a16:creationId xmlns:a16="http://schemas.microsoft.com/office/drawing/2014/main" xmlns="" id="{FC84EB4F-4F91-459B-86F9-9D822A520263}"/>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99792" y="3573016"/>
            <a:ext cx="4169437" cy="31270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a:extLst>
              <a:ext uri="{FF2B5EF4-FFF2-40B4-BE49-F238E27FC236}">
                <a16:creationId xmlns:a16="http://schemas.microsoft.com/office/drawing/2014/main" xmlns="" id="{638FDFED-BBC6-48C6-9AA3-9841DD43581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361" y="163783"/>
            <a:ext cx="2895786" cy="38610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Рисунок 8">
            <a:extLst>
              <a:ext uri="{FF2B5EF4-FFF2-40B4-BE49-F238E27FC236}">
                <a16:creationId xmlns:a16="http://schemas.microsoft.com/office/drawing/2014/main" xmlns="" id="{96CC419A-026D-48B5-AA6D-B21A719B386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85605" y="188640"/>
            <a:ext cx="2744972" cy="36599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2927838878"/>
      </p:ext>
    </p:extLst>
  </p:cSld>
  <p:clrMapOvr>
    <a:masterClrMapping/>
  </p:clrMapOvr>
  <p:transition>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3 этап - заключительный</a:t>
            </a:r>
            <a:br>
              <a:rPr lang="ru-RU" dirty="0"/>
            </a:br>
            <a:r>
              <a:rPr lang="ru-RU" sz="5400" b="1" i="1" dirty="0">
                <a:solidFill>
                  <a:schemeClr val="accent4">
                    <a:lumMod val="50000"/>
                  </a:schemeClr>
                </a:solidFill>
                <a:effectLst>
                  <a:outerShdw blurRad="38100" dist="38100" dir="2700000" algn="tl">
                    <a:srgbClr val="000000">
                      <a:alpha val="43137"/>
                    </a:srgbClr>
                  </a:outerShdw>
                </a:effectLst>
              </a:rPr>
              <a:t>Результаты проекта:</a:t>
            </a:r>
            <a:endParaRPr lang="ru-RU" b="1" i="1" dirty="0"/>
          </a:p>
        </p:txBody>
      </p:sp>
      <p:sp>
        <p:nvSpPr>
          <p:cNvPr id="3" name="Содержимое 2"/>
          <p:cNvSpPr>
            <a:spLocks noGrp="1"/>
          </p:cNvSpPr>
          <p:nvPr>
            <p:ph idx="1"/>
          </p:nvPr>
        </p:nvSpPr>
        <p:spPr/>
        <p:txBody>
          <a:bodyPr>
            <a:normAutofit fontScale="70000" lnSpcReduction="20000"/>
          </a:bodyPr>
          <a:lstStyle/>
          <a:p>
            <a:pPr lvl="0"/>
            <a:r>
              <a:rPr lang="ru-RU" dirty="0"/>
              <a:t>Педагоги удовлетворены проведенной работой и результатами проекта.</a:t>
            </a:r>
          </a:p>
          <a:p>
            <a:pPr lvl="0"/>
            <a:r>
              <a:rPr lang="ru-RU" dirty="0"/>
              <a:t>  Собран и систематизирован весь материал по теме проекта.</a:t>
            </a:r>
          </a:p>
          <a:p>
            <a:pPr lvl="0"/>
            <a:r>
              <a:rPr lang="ru-RU" dirty="0"/>
              <a:t>  Дети знают и называют большое количество профессий, пословиц, поговорок о труде, орудиях труда, могут составить описательный рассказ о профессии.</a:t>
            </a:r>
          </a:p>
          <a:p>
            <a:pPr lvl="0"/>
            <a:r>
              <a:rPr lang="ru-RU" dirty="0"/>
              <a:t>Дети стали более раскрепощенными и самостоятельными в сюжетных играх, используют необходимые атрибуты и наряды.</a:t>
            </a:r>
          </a:p>
          <a:p>
            <a:pPr lvl="0"/>
            <a:r>
              <a:rPr lang="ru-RU" dirty="0"/>
              <a:t>  У родителей появился интерес к образовательному процессу, развитию творчества, знаний и умений у детей, желание общаться с педагогами, участвовать в жизни группы.</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chemeClr val="accent4">
                    <a:lumMod val="50000"/>
                  </a:schemeClr>
                </a:solidFill>
              </a:rPr>
              <a:t>В нашем проекте использовалась следующая литература:</a:t>
            </a:r>
            <a:endParaRPr lang="ru-RU" dirty="0"/>
          </a:p>
        </p:txBody>
      </p:sp>
      <p:sp>
        <p:nvSpPr>
          <p:cNvPr id="3" name="Содержимое 2"/>
          <p:cNvSpPr>
            <a:spLocks noGrp="1"/>
          </p:cNvSpPr>
          <p:nvPr>
            <p:ph idx="1"/>
          </p:nvPr>
        </p:nvSpPr>
        <p:spPr/>
        <p:txBody>
          <a:bodyPr>
            <a:normAutofit lnSpcReduction="10000"/>
          </a:bodyPr>
          <a:lstStyle/>
          <a:p>
            <a:r>
              <a:rPr lang="ru-RU" dirty="0"/>
              <a:t>Примерная адаптированная основная образовательная программа для детей с тяжелыми нарушениями речи. (на основе АОП </a:t>
            </a:r>
            <a:r>
              <a:rPr lang="ru-RU" dirty="0" err="1"/>
              <a:t>Нищевой</a:t>
            </a:r>
            <a:r>
              <a:rPr lang="ru-RU" dirty="0"/>
              <a:t> Н. В.)</a:t>
            </a:r>
          </a:p>
          <a:p>
            <a:r>
              <a:rPr lang="ru-RU" dirty="0"/>
              <a:t>«Учимся общаться с ребенком» (В. А. Петровский, А. М. Виноградова)</a:t>
            </a:r>
          </a:p>
          <a:p>
            <a:r>
              <a:rPr lang="ru-RU" dirty="0"/>
              <a:t>«Учите, играя» (А. И. Максаков, Г. А. </a:t>
            </a:r>
            <a:r>
              <a:rPr lang="ru-RU" dirty="0" err="1"/>
              <a:t>Тумакова</a:t>
            </a:r>
            <a:r>
              <a:rPr lang="ru-RU" dirty="0"/>
              <a:t>)</a:t>
            </a:r>
          </a:p>
          <a:p>
            <a:r>
              <a:rPr lang="ru-RU" dirty="0"/>
              <a:t>Картинный материал с интернет ресурсов.</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77072"/>
            <a:ext cx="8229600" cy="1143000"/>
          </a:xfrm>
        </p:spPr>
        <p:txBody>
          <a:bodyPr/>
          <a:lstStyle/>
          <a:p>
            <a:r>
              <a:rPr lang="ru-RU" dirty="0">
                <a:solidFill>
                  <a:schemeClr val="accent4">
                    <a:lumMod val="50000"/>
                  </a:schemeClr>
                </a:solidFill>
                <a:effectLst>
                  <a:outerShdw blurRad="38100" dist="38100" dir="2700000" algn="tl">
                    <a:srgbClr val="000000">
                      <a:alpha val="43137"/>
                    </a:srgbClr>
                  </a:outerShdw>
                </a:effectLst>
              </a:rPr>
              <a:t>СПАСИБО ЗА ВНИМАНИЕ!</a:t>
            </a:r>
            <a:endParaRPr lang="ru-RU" dirty="0"/>
          </a:p>
        </p:txBody>
      </p:sp>
      <p:sp>
        <p:nvSpPr>
          <p:cNvPr id="3" name="Содержимое 2"/>
          <p:cNvSpPr>
            <a:spLocks noGrp="1"/>
          </p:cNvSpPr>
          <p:nvPr>
            <p:ph idx="1"/>
          </p:nvPr>
        </p:nvSpPr>
        <p:spPr>
          <a:xfrm>
            <a:off x="683568" y="188640"/>
            <a:ext cx="8229600" cy="4525963"/>
          </a:xfrm>
        </p:spPr>
        <p:txBody>
          <a:bodyPr/>
          <a:lstStyle/>
          <a:p>
            <a:pPr algn="ctr">
              <a:buNone/>
            </a:pPr>
            <a:r>
              <a:rPr lang="ru-RU" dirty="0"/>
              <a:t>Кто на свете самый главный,</a:t>
            </a:r>
          </a:p>
          <a:p>
            <a:pPr algn="ctr">
              <a:buNone/>
            </a:pPr>
            <a:r>
              <a:rPr lang="ru-RU" dirty="0"/>
              <a:t>Самый добрый, самый славный?</a:t>
            </a:r>
          </a:p>
          <a:p>
            <a:pPr algn="ctr">
              <a:buNone/>
            </a:pPr>
            <a:r>
              <a:rPr lang="ru-RU" dirty="0"/>
              <a:t>Кто он?</a:t>
            </a:r>
          </a:p>
          <a:p>
            <a:pPr algn="ctr">
              <a:buNone/>
            </a:pPr>
            <a:r>
              <a:rPr lang="ru-RU" dirty="0"/>
              <a:t>Как его зовут?</a:t>
            </a:r>
          </a:p>
          <a:p>
            <a:pPr algn="ctr">
              <a:buNone/>
            </a:pPr>
            <a:r>
              <a:rPr lang="ru-RU" dirty="0"/>
              <a:t>Ну, конечно,</a:t>
            </a:r>
          </a:p>
          <a:p>
            <a:pPr algn="ctr">
              <a:buNone/>
            </a:pPr>
            <a:r>
              <a:rPr lang="ru-RU" dirty="0"/>
              <a:t>Это труд!</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u="sng" dirty="0"/>
              <a:t/>
            </a:r>
            <a:br>
              <a:rPr lang="ru-RU" b="1" u="sng" dirty="0"/>
            </a:br>
            <a:r>
              <a:rPr lang="ru-RU" b="1" u="sng" dirty="0"/>
              <a:t>Проблема проекта</a:t>
            </a:r>
            <a:r>
              <a:rPr lang="ru-RU" dirty="0"/>
              <a:t/>
            </a:r>
            <a:br>
              <a:rPr lang="ru-RU" dirty="0"/>
            </a:br>
            <a:endParaRPr lang="ru-RU" dirty="0"/>
          </a:p>
        </p:txBody>
      </p:sp>
      <p:sp>
        <p:nvSpPr>
          <p:cNvPr id="3" name="Содержимое 2"/>
          <p:cNvSpPr>
            <a:spLocks noGrp="1"/>
          </p:cNvSpPr>
          <p:nvPr>
            <p:ph idx="1"/>
          </p:nvPr>
        </p:nvSpPr>
        <p:spPr>
          <a:xfrm>
            <a:off x="323528" y="1412776"/>
            <a:ext cx="5112568" cy="4525963"/>
          </a:xfrm>
        </p:spPr>
        <p:txBody>
          <a:bodyPr>
            <a:normAutofit fontScale="55000" lnSpcReduction="20000"/>
          </a:bodyPr>
          <a:lstStyle/>
          <a:p>
            <a:pPr algn="just">
              <a:lnSpc>
                <a:spcPct val="110000"/>
              </a:lnSpc>
            </a:pPr>
            <a:r>
              <a:rPr lang="ru-RU" dirty="0"/>
              <a:t>Центральным звеном знаний о социальной действительности являются знания о трудовой деятельности людей. Это содержание знаний имеет непреходящее значение в социализации личности. От уровня знаний дошкольников о труде, профессиях человека, зависит и их интерес к труду и развитие их познавательной деятельности, и умение практически выполнять доступные трудовые. Проведенный в логопедической группе опрос детей показал, что воспитанники не только не знают профессии взрослых вообще, но и не могут назвать профессии и место работы своих родителей.</a:t>
            </a:r>
          </a:p>
          <a:p>
            <a:endParaRPr lang="ru-RU" dirty="0"/>
          </a:p>
        </p:txBody>
      </p:sp>
      <p:pic>
        <p:nvPicPr>
          <p:cNvPr id="1026" name="Picture 2" descr="C:\Users\Николай\Downloads\20230117_095255.jpg"/>
          <p:cNvPicPr>
            <a:picLocks noChangeAspect="1" noChangeArrowheads="1"/>
          </p:cNvPicPr>
          <p:nvPr/>
        </p:nvPicPr>
        <p:blipFill>
          <a:blip r:embed="rId2" cstate="print"/>
          <a:srcRect/>
          <a:stretch>
            <a:fillRect/>
          </a:stretch>
        </p:blipFill>
        <p:spPr bwMode="auto">
          <a:xfrm rot="5400000">
            <a:off x="5441920" y="2150859"/>
            <a:ext cx="3600401" cy="2700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b="1" u="sng" dirty="0"/>
              <a:t/>
            </a:r>
            <a:br>
              <a:rPr lang="ru-RU" b="1" u="sng" dirty="0"/>
            </a:br>
            <a:r>
              <a:rPr lang="ru-RU" b="1" u="sng" dirty="0"/>
              <a:t>Актуальность проекта</a:t>
            </a:r>
            <a:r>
              <a:rPr lang="ru-RU" b="1" dirty="0"/>
              <a:t/>
            </a:r>
            <a:br>
              <a:rPr lang="ru-RU" b="1" dirty="0"/>
            </a:br>
            <a:endParaRPr lang="ru-RU" b="1" dirty="0"/>
          </a:p>
        </p:txBody>
      </p:sp>
      <p:sp>
        <p:nvSpPr>
          <p:cNvPr id="3" name="Содержимое 2"/>
          <p:cNvSpPr>
            <a:spLocks noGrp="1"/>
          </p:cNvSpPr>
          <p:nvPr>
            <p:ph idx="1"/>
          </p:nvPr>
        </p:nvSpPr>
        <p:spPr>
          <a:xfrm>
            <a:off x="3779912" y="1268760"/>
            <a:ext cx="4978896" cy="4709120"/>
          </a:xfrm>
        </p:spPr>
        <p:txBody>
          <a:bodyPr>
            <a:normAutofit fontScale="55000" lnSpcReduction="20000"/>
          </a:bodyPr>
          <a:lstStyle/>
          <a:p>
            <a:pPr algn="just">
              <a:lnSpc>
                <a:spcPct val="110000"/>
              </a:lnSpc>
            </a:pPr>
            <a:r>
              <a:rPr lang="ru-RU" dirty="0"/>
              <a:t>В старшем дошкольном возрасте особое значение для полноценного развития детской личности приобретает дальнейшее приобщение к миру взрослых людей и созданных их трудом предметов. Ознакомление с профессиями обеспечивает дальнейшее вхождение ребёнка в современный мир, приобщение к его ценностям, обеспечивает удовлетворение и развитие </a:t>
            </a:r>
            <a:r>
              <a:rPr lang="ru-RU" dirty="0" err="1"/>
              <a:t>гендерных</a:t>
            </a:r>
            <a:r>
              <a:rPr lang="ru-RU" dirty="0"/>
              <a:t> познавательных интересов мальчиков и девочек старшего дошкольного возраста. Поэтому и возникла идея создания данного проекта. Углубленное изучение профессий способствует развитию представлений об их значимости, ценности каждого труда, развитию доказательной речи. Правильный выбор профессии определяет жизненный успех.</a:t>
            </a:r>
          </a:p>
          <a:p>
            <a:endParaRPr lang="ru-RU" dirty="0"/>
          </a:p>
        </p:txBody>
      </p:sp>
      <p:pic>
        <p:nvPicPr>
          <p:cNvPr id="2050" name="Picture 2" descr="C:\Users\Николай\Downloads\20230116_161352.jpg"/>
          <p:cNvPicPr>
            <a:picLocks noChangeAspect="1" noChangeArrowheads="1"/>
          </p:cNvPicPr>
          <p:nvPr/>
        </p:nvPicPr>
        <p:blipFill>
          <a:blip r:embed="rId2" cstate="print"/>
          <a:srcRect/>
          <a:stretch>
            <a:fillRect/>
          </a:stretch>
        </p:blipFill>
        <p:spPr bwMode="auto">
          <a:xfrm rot="5400000">
            <a:off x="247083" y="2137293"/>
            <a:ext cx="3491880" cy="26189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t>Цель проекта:</a:t>
            </a:r>
            <a:endParaRPr lang="ru-RU" b="1" dirty="0"/>
          </a:p>
        </p:txBody>
      </p:sp>
      <p:sp>
        <p:nvSpPr>
          <p:cNvPr id="3" name="Содержимое 2"/>
          <p:cNvSpPr>
            <a:spLocks noGrp="1"/>
          </p:cNvSpPr>
          <p:nvPr>
            <p:ph sz="half" idx="1"/>
          </p:nvPr>
        </p:nvSpPr>
        <p:spPr/>
        <p:txBody>
          <a:bodyPr>
            <a:normAutofit lnSpcReduction="10000"/>
          </a:bodyPr>
          <a:lstStyle/>
          <a:p>
            <a:pPr>
              <a:buNone/>
            </a:pPr>
            <a:r>
              <a:rPr lang="ru-RU" dirty="0"/>
              <a:t/>
            </a:r>
            <a:br>
              <a:rPr lang="ru-RU" dirty="0"/>
            </a:br>
            <a:r>
              <a:rPr lang="ru-RU" dirty="0"/>
              <a:t/>
            </a:r>
            <a:br>
              <a:rPr lang="ru-RU" dirty="0"/>
            </a:br>
            <a:r>
              <a:rPr lang="ru-RU" dirty="0"/>
              <a:t> </a:t>
            </a:r>
          </a:p>
        </p:txBody>
      </p:sp>
      <p:sp>
        <p:nvSpPr>
          <p:cNvPr id="4" name="Содержимое 3"/>
          <p:cNvSpPr>
            <a:spLocks noGrp="1"/>
          </p:cNvSpPr>
          <p:nvPr>
            <p:ph sz="half" idx="2"/>
          </p:nvPr>
        </p:nvSpPr>
        <p:spPr/>
        <p:txBody>
          <a:bodyPr>
            <a:normAutofit lnSpcReduction="10000"/>
          </a:bodyPr>
          <a:lstStyle/>
          <a:p>
            <a:pPr>
              <a:buNone/>
            </a:pPr>
            <a:r>
              <a:rPr lang="ru-RU" dirty="0"/>
              <a:t>    расширять и обобщать представление детей о профессиях, орудиях труда, трудовых действиях. Развитие интереса к различным профессиям, в частности, к профессиям родителей и месту их работы.</a:t>
            </a:r>
          </a:p>
        </p:txBody>
      </p:sp>
      <p:pic>
        <p:nvPicPr>
          <p:cNvPr id="5" name="Picture 2" descr="C:\Users\Николай\Downloads\20221227_155318.jpg"/>
          <p:cNvPicPr>
            <a:picLocks noChangeAspect="1" noChangeArrowheads="1"/>
          </p:cNvPicPr>
          <p:nvPr/>
        </p:nvPicPr>
        <p:blipFill>
          <a:blip r:embed="rId2" cstate="print"/>
          <a:srcRect/>
          <a:stretch>
            <a:fillRect/>
          </a:stretch>
        </p:blipFill>
        <p:spPr bwMode="auto">
          <a:xfrm rot="5400000">
            <a:off x="338995" y="2189397"/>
            <a:ext cx="3908711" cy="29315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t>Задачи проекта</a:t>
            </a:r>
            <a:endParaRPr lang="ru-RU" b="1" dirty="0"/>
          </a:p>
        </p:txBody>
      </p:sp>
      <p:sp>
        <p:nvSpPr>
          <p:cNvPr id="3" name="Содержимое 2"/>
          <p:cNvSpPr>
            <a:spLocks noGrp="1"/>
          </p:cNvSpPr>
          <p:nvPr>
            <p:ph idx="1"/>
          </p:nvPr>
        </p:nvSpPr>
        <p:spPr>
          <a:xfrm>
            <a:off x="457200" y="1600200"/>
            <a:ext cx="5770984" cy="4525963"/>
          </a:xfrm>
        </p:spPr>
        <p:txBody>
          <a:bodyPr>
            <a:normAutofit fontScale="47500" lnSpcReduction="20000"/>
          </a:bodyPr>
          <a:lstStyle/>
          <a:p>
            <a:pPr>
              <a:buNone/>
            </a:pPr>
            <a:r>
              <a:rPr lang="ru-RU" dirty="0"/>
              <a:t/>
            </a:r>
            <a:br>
              <a:rPr lang="ru-RU" dirty="0"/>
            </a:br>
            <a:r>
              <a:rPr lang="ru-RU" i="1" u="sng" dirty="0"/>
              <a:t>для детей</a:t>
            </a:r>
            <a:r>
              <a:rPr lang="ru-RU" dirty="0"/>
              <a:t/>
            </a:r>
            <a:br>
              <a:rPr lang="ru-RU" dirty="0"/>
            </a:br>
            <a:r>
              <a:rPr lang="ru-RU" dirty="0"/>
              <a:t>1. Формировать первичные представления детей о </a:t>
            </a:r>
            <a:r>
              <a:rPr lang="ru-RU" dirty="0" err="1"/>
              <a:t>гендерной</a:t>
            </a:r>
            <a:r>
              <a:rPr lang="ru-RU" dirty="0"/>
              <a:t> принадлежности, влияющие на выбор профессии в будущем.</a:t>
            </a:r>
            <a:br>
              <a:rPr lang="ru-RU" dirty="0"/>
            </a:br>
            <a:r>
              <a:rPr lang="ru-RU" dirty="0"/>
              <a:t>2. Расширять и углублять знания детей о профессиях.</a:t>
            </a:r>
            <a:br>
              <a:rPr lang="ru-RU" dirty="0"/>
            </a:br>
            <a:r>
              <a:rPr lang="ru-RU" dirty="0"/>
              <a:t>3. Способствовать развитию связной речи у детей.</a:t>
            </a:r>
            <a:br>
              <a:rPr lang="ru-RU" dirty="0"/>
            </a:br>
            <a:r>
              <a:rPr lang="ru-RU" dirty="0"/>
              <a:t>4. Воспитывать чувство уважения к труду взрослых.</a:t>
            </a:r>
            <a:br>
              <a:rPr lang="ru-RU" dirty="0"/>
            </a:br>
            <a:r>
              <a:rPr lang="ru-RU" i="1" u="sng" dirty="0"/>
              <a:t>для родителей</a:t>
            </a:r>
            <a:r>
              <a:rPr lang="ru-RU" dirty="0"/>
              <a:t/>
            </a:r>
            <a:br>
              <a:rPr lang="ru-RU" dirty="0"/>
            </a:br>
            <a:r>
              <a:rPr lang="ru-RU" dirty="0"/>
              <a:t>1. Беседа с детьми о профессиях в домашней обстановке.</a:t>
            </a:r>
            <a:br>
              <a:rPr lang="ru-RU" dirty="0"/>
            </a:br>
            <a:r>
              <a:rPr lang="ru-RU" dirty="0"/>
              <a:t>2. Подготовка совместных работ с детьми о профессиях родителей.</a:t>
            </a:r>
            <a:br>
              <a:rPr lang="ru-RU" dirty="0"/>
            </a:br>
            <a:r>
              <a:rPr lang="ru-RU" dirty="0"/>
              <a:t>3. Подготовка рассказов о любой профессии.</a:t>
            </a:r>
            <a:br>
              <a:rPr lang="ru-RU" dirty="0"/>
            </a:br>
            <a:r>
              <a:rPr lang="ru-RU" i="1" u="sng" dirty="0"/>
              <a:t>для педагогов</a:t>
            </a:r>
            <a:r>
              <a:rPr lang="ru-RU" dirty="0"/>
              <a:t/>
            </a:r>
            <a:br>
              <a:rPr lang="ru-RU" dirty="0"/>
            </a:br>
            <a:r>
              <a:rPr lang="ru-RU" dirty="0"/>
              <a:t>1. Создание тематической подборки (картинки и наглядно-демонстрационный материал по теме «Профессии»).</a:t>
            </a:r>
            <a:br>
              <a:rPr lang="ru-RU" dirty="0"/>
            </a:br>
            <a:r>
              <a:rPr lang="ru-RU" dirty="0"/>
              <a:t>2. Подготовка </a:t>
            </a:r>
            <a:r>
              <a:rPr lang="ru-RU" dirty="0">
                <a:hlinkClick r:id="rId2"/>
              </a:rPr>
              <a:t>консультации для родителей </a:t>
            </a:r>
            <a:r>
              <a:rPr lang="ru-RU" dirty="0"/>
              <a:t>«Как сформировать положительное отношение к труду взрослых через ознакомление с профессиями».</a:t>
            </a:r>
            <a:br>
              <a:rPr lang="ru-RU" dirty="0"/>
            </a:br>
            <a:r>
              <a:rPr lang="ru-RU" dirty="0"/>
              <a:t>3. Подготовка экскурсии в библиотеку.</a:t>
            </a:r>
            <a:br>
              <a:rPr lang="ru-RU" dirty="0"/>
            </a:br>
            <a:r>
              <a:rPr lang="ru-RU" dirty="0"/>
              <a:t>4. Обогащение предметно-развивающей среды по теме проекта.</a:t>
            </a:r>
          </a:p>
        </p:txBody>
      </p:sp>
      <p:pic>
        <p:nvPicPr>
          <p:cNvPr id="4098" name="Picture 2" descr="C:\Users\Николай\Downloads\20230123_094607.jpg"/>
          <p:cNvPicPr>
            <a:picLocks noChangeAspect="1" noChangeArrowheads="1"/>
          </p:cNvPicPr>
          <p:nvPr/>
        </p:nvPicPr>
        <p:blipFill>
          <a:blip r:embed="rId3" cstate="print"/>
          <a:srcRect/>
          <a:stretch>
            <a:fillRect/>
          </a:stretch>
        </p:blipFill>
        <p:spPr bwMode="auto">
          <a:xfrm>
            <a:off x="6588224" y="2060848"/>
            <a:ext cx="2268252" cy="30243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u="sng" dirty="0"/>
              <a:t>Ожидаемые результаты по проекту:</a:t>
            </a:r>
            <a:endParaRPr lang="ru-RU" b="1" dirty="0"/>
          </a:p>
        </p:txBody>
      </p:sp>
      <p:sp>
        <p:nvSpPr>
          <p:cNvPr id="3" name="Содержимое 2"/>
          <p:cNvSpPr>
            <a:spLocks noGrp="1"/>
          </p:cNvSpPr>
          <p:nvPr>
            <p:ph idx="1"/>
          </p:nvPr>
        </p:nvSpPr>
        <p:spPr/>
        <p:txBody>
          <a:bodyPr>
            <a:normAutofit fontScale="62500" lnSpcReduction="20000"/>
          </a:bodyPr>
          <a:lstStyle/>
          <a:p>
            <a:r>
              <a:rPr lang="ru-RU" dirty="0"/>
              <a:t/>
            </a:r>
            <a:br>
              <a:rPr lang="ru-RU" dirty="0"/>
            </a:br>
            <a:r>
              <a:rPr lang="ru-RU" i="1" u="sng" dirty="0"/>
              <a:t>для детей:</a:t>
            </a:r>
            <a:r>
              <a:rPr lang="ru-RU" dirty="0"/>
              <a:t/>
            </a:r>
            <a:br>
              <a:rPr lang="ru-RU" dirty="0"/>
            </a:br>
            <a:r>
              <a:rPr lang="ru-RU" dirty="0"/>
              <a:t>• </a:t>
            </a:r>
            <a:r>
              <a:rPr lang="ru-RU" dirty="0" err="1"/>
              <a:t>сформированность</a:t>
            </a:r>
            <a:r>
              <a:rPr lang="ru-RU" dirty="0"/>
              <a:t> знаний о некоторых профессиях, их назначении, особенностях;</a:t>
            </a:r>
            <a:br>
              <a:rPr lang="ru-RU" dirty="0"/>
            </a:br>
            <a:r>
              <a:rPr lang="ru-RU" dirty="0"/>
              <a:t>• пополнение лексики воспитанников;</a:t>
            </a:r>
            <a:br>
              <a:rPr lang="ru-RU" dirty="0"/>
            </a:br>
            <a:r>
              <a:rPr lang="ru-RU" dirty="0"/>
              <a:t>• расширение знаний о своей семье.</a:t>
            </a:r>
            <a:br>
              <a:rPr lang="ru-RU" dirty="0"/>
            </a:br>
            <a:r>
              <a:rPr lang="ru-RU" i="1" u="sng" dirty="0"/>
              <a:t>для родителей:</a:t>
            </a:r>
            <a:r>
              <a:rPr lang="ru-RU" dirty="0"/>
              <a:t/>
            </a:r>
            <a:br>
              <a:rPr lang="ru-RU" dirty="0"/>
            </a:br>
            <a:r>
              <a:rPr lang="ru-RU" dirty="0"/>
              <a:t>• успешное взаимодействие со своими детьми;</a:t>
            </a:r>
            <a:br>
              <a:rPr lang="ru-RU" dirty="0"/>
            </a:br>
            <a:r>
              <a:rPr lang="ru-RU" dirty="0"/>
              <a:t>• повышение психолого-педагогических компетенций.</a:t>
            </a:r>
            <a:br>
              <a:rPr lang="ru-RU" dirty="0"/>
            </a:br>
            <a:r>
              <a:rPr lang="ru-RU" i="1" u="sng" dirty="0"/>
              <a:t>для педагогов:</a:t>
            </a:r>
            <a:r>
              <a:rPr lang="ru-RU" dirty="0"/>
              <a:t/>
            </a:r>
            <a:br>
              <a:rPr lang="ru-RU" dirty="0"/>
            </a:br>
            <a:r>
              <a:rPr lang="ru-RU" dirty="0"/>
              <a:t>• создание предметно-развивающей среды по теме проекта;</a:t>
            </a:r>
            <a:br>
              <a:rPr lang="ru-RU" dirty="0"/>
            </a:br>
            <a:r>
              <a:rPr lang="ru-RU" dirty="0"/>
              <a:t>• совместная работа с родителями по расширению знаний детей;</a:t>
            </a:r>
            <a:br>
              <a:rPr lang="ru-RU" dirty="0"/>
            </a:br>
            <a:r>
              <a:rPr lang="ru-RU" dirty="0"/>
              <a:t>• повышение уровня развития психолого-педагогической компетенции родителей и активизация их позиции в более тесном взаимодействии с педагогами и детьми.</a:t>
            </a:r>
            <a:br>
              <a:rPr lang="ru-RU" dirty="0"/>
            </a:b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634082"/>
          </a:xfrm>
        </p:spPr>
        <p:txBody>
          <a:bodyPr>
            <a:normAutofit fontScale="90000"/>
          </a:bodyPr>
          <a:lstStyle/>
          <a:p>
            <a:r>
              <a:rPr lang="ru-RU" b="1" dirty="0">
                <a:solidFill>
                  <a:schemeClr val="accent4">
                    <a:lumMod val="50000"/>
                  </a:schemeClr>
                </a:solidFill>
                <a:effectLst>
                  <a:outerShdw blurRad="38100" dist="38100" dir="2700000" algn="tl">
                    <a:srgbClr val="000000">
                      <a:alpha val="43137"/>
                    </a:srgbClr>
                  </a:outerShdw>
                </a:effectLst>
              </a:rPr>
              <a:t/>
            </a:r>
            <a:br>
              <a:rPr lang="ru-RU" b="1" dirty="0">
                <a:solidFill>
                  <a:schemeClr val="accent4">
                    <a:lumMod val="50000"/>
                  </a:schemeClr>
                </a:solidFill>
                <a:effectLst>
                  <a:outerShdw blurRad="38100" dist="38100" dir="2700000" algn="tl">
                    <a:srgbClr val="000000">
                      <a:alpha val="43137"/>
                    </a:srgbClr>
                  </a:outerShdw>
                </a:effectLst>
              </a:rPr>
            </a:br>
            <a:r>
              <a:rPr lang="ru-RU" i="1" dirty="0">
                <a:solidFill>
                  <a:schemeClr val="accent4">
                    <a:lumMod val="50000"/>
                  </a:schemeClr>
                </a:solidFill>
                <a:effectLst>
                  <a:outerShdw blurRad="38100" dist="38100" dir="2700000" algn="tl">
                    <a:srgbClr val="000000">
                      <a:alpha val="43137"/>
                    </a:srgbClr>
                  </a:outerShdw>
                </a:effectLst>
              </a:rPr>
              <a:t>Этапы проекта</a:t>
            </a:r>
            <a:r>
              <a:rPr lang="ru-RU" i="1" dirty="0"/>
              <a:t/>
            </a:r>
            <a:br>
              <a:rPr lang="ru-RU" i="1" dirty="0"/>
            </a:br>
            <a:endParaRPr lang="ru-RU" i="1" dirty="0"/>
          </a:p>
        </p:txBody>
      </p:sp>
      <p:sp>
        <p:nvSpPr>
          <p:cNvPr id="3" name="Содержимое 2"/>
          <p:cNvSpPr>
            <a:spLocks noGrp="1"/>
          </p:cNvSpPr>
          <p:nvPr>
            <p:ph idx="1"/>
          </p:nvPr>
        </p:nvSpPr>
        <p:spPr/>
        <p:txBody>
          <a:bodyPr>
            <a:normAutofit fontScale="85000" lnSpcReduction="10000"/>
          </a:bodyPr>
          <a:lstStyle/>
          <a:p>
            <a:pPr marL="0" indent="0">
              <a:buNone/>
            </a:pPr>
            <a:r>
              <a:rPr lang="ru-RU" dirty="0"/>
              <a:t>1 этап – подготовительный</a:t>
            </a:r>
          </a:p>
          <a:p>
            <a:pPr lvl="0"/>
            <a:r>
              <a:rPr lang="ru-RU" dirty="0"/>
              <a:t>Проведение опроса детей с целью выяснения знаний о профессиях.</a:t>
            </a:r>
          </a:p>
          <a:p>
            <a:pPr lvl="0"/>
            <a:r>
              <a:rPr lang="ru-RU" dirty="0"/>
              <a:t>Подбор информации, иллюстраций, художественной литературы.</a:t>
            </a:r>
          </a:p>
          <a:p>
            <a:pPr lvl="0"/>
            <a:r>
              <a:rPr lang="ru-RU" dirty="0"/>
              <a:t>Подбор дидактических игр.</a:t>
            </a:r>
          </a:p>
          <a:p>
            <a:pPr lvl="0"/>
            <a:r>
              <a:rPr lang="ru-RU" dirty="0"/>
              <a:t>Пополнение атрибутов для сюжетно-ролевых игр.</a:t>
            </a:r>
          </a:p>
          <a:p>
            <a:pPr lvl="0"/>
            <a:r>
              <a:rPr lang="ru-RU" dirty="0"/>
              <a:t>Подбор информационного материала для родительского уголка.</a:t>
            </a:r>
          </a:p>
          <a:p>
            <a:pPr lvl="0"/>
            <a:r>
              <a:rPr lang="ru-RU" dirty="0"/>
              <a:t>Разработка конспектов ООД, экскурсии. </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 этап – практический (основной)</a:t>
            </a:r>
            <a:br>
              <a:rPr lang="ru-RU" dirty="0"/>
            </a:br>
            <a:endParaRPr lang="ru-RU" dirty="0"/>
          </a:p>
        </p:txBody>
      </p:sp>
      <p:sp>
        <p:nvSpPr>
          <p:cNvPr id="3" name="Содержимое 2"/>
          <p:cNvSpPr>
            <a:spLocks noGrp="1"/>
          </p:cNvSpPr>
          <p:nvPr>
            <p:ph idx="1"/>
          </p:nvPr>
        </p:nvSpPr>
        <p:spPr>
          <a:xfrm>
            <a:off x="539552" y="1124744"/>
            <a:ext cx="8229600" cy="4525963"/>
          </a:xfrm>
        </p:spPr>
        <p:txBody>
          <a:bodyPr>
            <a:normAutofit fontScale="70000" lnSpcReduction="20000"/>
          </a:bodyPr>
          <a:lstStyle/>
          <a:p>
            <a:pPr algn="ctr">
              <a:lnSpc>
                <a:spcPct val="150000"/>
              </a:lnSpc>
              <a:buNone/>
            </a:pPr>
            <a:r>
              <a:rPr lang="ru-RU" b="1" u="sng" dirty="0"/>
              <a:t>Схема реализации проекта по образовательным областям</a:t>
            </a:r>
            <a:endParaRPr lang="ru-RU" dirty="0"/>
          </a:p>
          <a:p>
            <a:pPr lvl="0">
              <a:lnSpc>
                <a:spcPct val="150000"/>
              </a:lnSpc>
            </a:pPr>
            <a:r>
              <a:rPr lang="ru-RU" sz="4400" b="1" i="1" dirty="0">
                <a:solidFill>
                  <a:schemeClr val="accent4">
                    <a:lumMod val="50000"/>
                  </a:schemeClr>
                </a:solidFill>
                <a:effectLst>
                  <a:outerShdw blurRad="38100" dist="38100" dir="2700000" algn="tl">
                    <a:srgbClr val="000000">
                      <a:alpha val="43137"/>
                    </a:srgbClr>
                  </a:outerShdw>
                </a:effectLst>
              </a:rPr>
              <a:t>Социально-коммуникативное развитие</a:t>
            </a:r>
          </a:p>
          <a:p>
            <a:pPr>
              <a:lnSpc>
                <a:spcPct val="150000"/>
              </a:lnSpc>
            </a:pPr>
            <a:r>
              <a:rPr lang="ru-RU" i="1" dirty="0"/>
              <a:t>Беседы:</a:t>
            </a:r>
            <a:r>
              <a:rPr lang="ru-RU" dirty="0"/>
              <a:t> «Что такое профессии»,</a:t>
            </a:r>
          </a:p>
          <a:p>
            <a:pPr>
              <a:lnSpc>
                <a:spcPct val="150000"/>
              </a:lnSpc>
            </a:pPr>
            <a:r>
              <a:rPr lang="ru-RU" dirty="0"/>
              <a:t>«Какие профессии ты знаешь»,</a:t>
            </a:r>
          </a:p>
          <a:p>
            <a:pPr>
              <a:lnSpc>
                <a:spcPct val="150000"/>
              </a:lnSpc>
            </a:pPr>
            <a:r>
              <a:rPr lang="ru-RU" dirty="0"/>
              <a:t>«Профессии моих родителей»,</a:t>
            </a:r>
          </a:p>
          <a:p>
            <a:pPr>
              <a:lnSpc>
                <a:spcPct val="150000"/>
              </a:lnSpc>
            </a:pPr>
            <a:r>
              <a:rPr lang="ru-RU" dirty="0"/>
              <a:t>«Кем ты станешь, когда вырастешь?»</a:t>
            </a:r>
          </a:p>
          <a:p>
            <a:pPr>
              <a:lnSpc>
                <a:spcPct val="150000"/>
              </a:lnSpc>
            </a:pPr>
            <a:r>
              <a:rPr lang="ru-RU" dirty="0"/>
              <a:t>«Почему важно быть хорошим специалистом»,</a:t>
            </a:r>
          </a:p>
          <a:p>
            <a:pPr>
              <a:lnSpc>
                <a:spcPct val="150000"/>
              </a:lnSpc>
            </a:pPr>
            <a:r>
              <a:rPr lang="ru-RU" dirty="0"/>
              <a:t>«Без ученья не бывает профессионалов».</a:t>
            </a:r>
          </a:p>
          <a:p>
            <a:endParaRPr lang="ru-RU" dirty="0"/>
          </a:p>
        </p:txBody>
      </p:sp>
      <p:pic>
        <p:nvPicPr>
          <p:cNvPr id="4" name="Picture 2" descr="C:\Users\Николай\Downloads\20230320_153458.jpg"/>
          <p:cNvPicPr>
            <a:picLocks noChangeAspect="1" noChangeArrowheads="1"/>
          </p:cNvPicPr>
          <p:nvPr/>
        </p:nvPicPr>
        <p:blipFill>
          <a:blip r:embed="rId2" cstate="print"/>
          <a:srcRect/>
          <a:stretch>
            <a:fillRect/>
          </a:stretch>
        </p:blipFill>
        <p:spPr bwMode="auto">
          <a:xfrm>
            <a:off x="6732240" y="2636912"/>
            <a:ext cx="2106234" cy="28083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971</Words>
  <Application>Microsoft Office PowerPoint</Application>
  <PresentationFormat>Экран (4:3)</PresentationFormat>
  <Paragraphs>130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Проект о профессиях «Все работы хороши!»</vt:lpstr>
      <vt:lpstr>Паспорт проекта</vt:lpstr>
      <vt:lpstr> Проблема проекта </vt:lpstr>
      <vt:lpstr> Актуальность проекта </vt:lpstr>
      <vt:lpstr>Цель проекта:</vt:lpstr>
      <vt:lpstr>Задачи проекта</vt:lpstr>
      <vt:lpstr>Ожидаемые результаты по проекту:</vt:lpstr>
      <vt:lpstr> Этапы проекта </vt:lpstr>
      <vt:lpstr>2 этап – практический (основной) </vt:lpstr>
      <vt:lpstr>Организованная образовательная деятельность</vt:lpstr>
      <vt:lpstr>Игровая деятельность</vt:lpstr>
      <vt:lpstr>Дидактические игры</vt:lpstr>
      <vt:lpstr>Сюжетно-ролевые игры</vt:lpstr>
      <vt:lpstr>Познавательное развитие </vt:lpstr>
      <vt:lpstr>Речевое развитие</vt:lpstr>
      <vt:lpstr>Художественно-эстетическое развитие</vt:lpstr>
      <vt:lpstr>Физическое развитие</vt:lpstr>
      <vt:lpstr>Продуктивная деятельность детей </vt:lpstr>
      <vt:lpstr>Фотовыставка «Профессии родителей»</vt:lpstr>
      <vt:lpstr>Экскурсия на почту</vt:lpstr>
      <vt:lpstr>3 этап - заключительный Результаты проекта:</vt:lpstr>
      <vt:lpstr>В нашем проекте использовалась следующая литература:</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о профессиях «Все работы хороши!»</dc:title>
  <dc:creator>Николай</dc:creator>
  <cp:lastModifiedBy>Николай</cp:lastModifiedBy>
  <cp:revision>62</cp:revision>
  <dcterms:created xsi:type="dcterms:W3CDTF">2023-02-13T14:48:56Z</dcterms:created>
  <dcterms:modified xsi:type="dcterms:W3CDTF">2023-03-22T16:29:42Z</dcterms:modified>
</cp:coreProperties>
</file>