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61" r:id="rId2"/>
    <p:sldId id="262" r:id="rId3"/>
    <p:sldId id="263" r:id="rId4"/>
    <p:sldId id="264" r:id="rId5"/>
    <p:sldId id="267" r:id="rId6"/>
    <p:sldId id="265" r:id="rId7"/>
    <p:sldId id="269" r:id="rId8"/>
    <p:sldId id="271" r:id="rId9"/>
    <p:sldId id="272" r:id="rId10"/>
    <p:sldId id="273" r:id="rId11"/>
    <p:sldId id="259" r:id="rId12"/>
    <p:sldId id="266" r:id="rId13"/>
    <p:sldId id="258" r:id="rId14"/>
    <p:sldId id="274" r:id="rId15"/>
    <p:sldId id="277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hyperlink" Target="http://inoe.name/uploads/posts/2010-09/1283745263_9442047c960d66cc35ad96a38570d008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hyperlink" Target="http://go.mail.ru/search_images?rch=e&amp;type=all&amp;is=0&amp;q=%D1%80%D0%B0%D0%B7%D0%B2%D0%B8%D0%B2%D0%B0%D1%8E%D1%89%D0%B8%D0%B5+%D0%B4%D0%B8%D1%81%D0%BA%D0%B8+%D0%B4%D0%BB%D1%8F+%D0%B4%D0%B5%D1%82%D0%B5%D0%B9+%D0%BE%D1%84%D0%B8%D1%86%D0%B8%D0%B0%D0%BB%D1%8C%D0%BD%D1%8B%D0%B9+%D1%81%D0%B0%D0%B9%D1%82&amp;us=17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hyip-test.net/photos/4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go.mail.ru/search_images?rch=e&amp;type=all&amp;is=0&amp;q=%D0%BF%D0%BB%D1%8D%D0%B5%D1%80,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5061" name="Picture 5" descr="2578dc2d366e91_b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584" y="285728"/>
            <a:ext cx="8616856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357430"/>
            <a:ext cx="7543856" cy="3571900"/>
          </a:xfrm>
        </p:spPr>
        <p:txBody>
          <a:bodyPr>
            <a:normAutofit lnSpcReduction="10000"/>
          </a:bodyPr>
          <a:lstStyle/>
          <a:p>
            <a:r>
              <a:rPr lang="ru-RU" sz="2600" b="1" dirty="0" smtClean="0">
                <a:solidFill>
                  <a:srgbClr val="002060"/>
                </a:solidFill>
              </a:rPr>
              <a:t>Фотографии;</a:t>
            </a:r>
          </a:p>
          <a:p>
            <a:r>
              <a:rPr lang="ru-RU" sz="2600" b="1" dirty="0" smtClean="0">
                <a:solidFill>
                  <a:srgbClr val="002060"/>
                </a:solidFill>
              </a:rPr>
              <a:t>Видеоролики;</a:t>
            </a:r>
          </a:p>
          <a:p>
            <a:r>
              <a:rPr lang="ru-RU" sz="2600" b="1" dirty="0" smtClean="0">
                <a:solidFill>
                  <a:srgbClr val="002060"/>
                </a:solidFill>
              </a:rPr>
              <a:t>Видеофрагменты (фильмов, сказок, мультфильмов);</a:t>
            </a:r>
          </a:p>
          <a:p>
            <a:r>
              <a:rPr lang="ru-RU" sz="2600" b="1" dirty="0" smtClean="0">
                <a:solidFill>
                  <a:srgbClr val="002060"/>
                </a:solidFill>
              </a:rPr>
              <a:t>Презентации (электронные книги, электронные выставки);</a:t>
            </a:r>
          </a:p>
          <a:p>
            <a:r>
              <a:rPr lang="ru-RU" sz="2600" b="1" dirty="0" smtClean="0">
                <a:solidFill>
                  <a:srgbClr val="002060"/>
                </a:solidFill>
              </a:rPr>
              <a:t>Возможно создание коллекций цифровых фотографий и мультфильмов.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786842" cy="207170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Занятия 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с </a:t>
            </a:r>
            <a:r>
              <a:rPr lang="ru-RU" sz="3200" dirty="0" err="1" smtClean="0">
                <a:solidFill>
                  <a:srgbClr val="002060"/>
                </a:solidFill>
              </a:rPr>
              <a:t>мультимедийной</a:t>
            </a:r>
            <a:r>
              <a:rPr lang="ru-RU" sz="3200" dirty="0" smtClean="0">
                <a:solidFill>
                  <a:srgbClr val="002060"/>
                </a:solidFill>
              </a:rPr>
              <a:t> поддержкой 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могут включать следующие интерактивные материалы.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1283745263_9442047c960d66cc35ad96a38570d00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40386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7" descr="c774aef3e19f0cbbfb8e7ba09e7a656b_full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4000504"/>
            <a:ext cx="2286000" cy="226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9" descr="1262678449_12412b0100683">
            <a:hlinkClick r:id="rId4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9256" y="4214818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11" descr="cn2uqie7zk">
            <a:hlinkClick r:id="rId4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4678" y="3857628"/>
            <a:ext cx="25146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4" descr="18f620c8779476a09e276109490f7da0">
            <a:hlinkClick r:id="" action="ppaction://noaction"/>
          </p:cNvPr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8"/>
          <a:srcRect/>
          <a:stretch>
            <a:fillRect/>
          </a:stretch>
        </p:blipFill>
        <p:spPr>
          <a:xfrm>
            <a:off x="0" y="2786063"/>
            <a:ext cx="2133600" cy="2133600"/>
          </a:xfrm>
        </p:spPr>
      </p:pic>
      <p:sp>
        <p:nvSpPr>
          <p:cNvPr id="10247" name="Text Box 17"/>
          <p:cNvSpPr txBox="1">
            <a:spLocks noChangeArrowheads="1"/>
          </p:cNvSpPr>
          <p:nvPr/>
        </p:nvSpPr>
        <p:spPr bwMode="auto">
          <a:xfrm>
            <a:off x="785786" y="1142984"/>
            <a:ext cx="3409944" cy="1631216"/>
          </a:xfrm>
          <a:prstGeom prst="rect">
            <a:avLst/>
          </a:prstGeom>
          <a:solidFill>
            <a:srgbClr val="FFFF99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представляются </a:t>
            </a:r>
            <a:r>
              <a:rPr lang="ru-RU" sz="2000" dirty="0">
                <a:solidFill>
                  <a:srgbClr val="002060"/>
                </a:solidFill>
              </a:rPr>
              <a:t>фрагменты реальной или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 воображаемой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действительности</a:t>
            </a:r>
          </a:p>
        </p:txBody>
      </p:sp>
      <p:sp>
        <p:nvSpPr>
          <p:cNvPr id="10248" name="Text Box 20"/>
          <p:cNvSpPr txBox="1">
            <a:spLocks noChangeArrowheads="1"/>
          </p:cNvSpPr>
          <p:nvPr/>
        </p:nvSpPr>
        <p:spPr bwMode="auto">
          <a:xfrm>
            <a:off x="5000628" y="857232"/>
            <a:ext cx="3071834" cy="1015663"/>
          </a:xfrm>
          <a:prstGeom prst="rect">
            <a:avLst/>
          </a:prstGeom>
          <a:solidFill>
            <a:srgbClr val="FFFF99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solidFill>
                  <a:srgbClr val="002060"/>
                </a:solidFill>
              </a:rPr>
              <a:t>трехмерный визуальный ряд и стереозвук </a:t>
            </a:r>
          </a:p>
        </p:txBody>
      </p:sp>
      <p:sp>
        <p:nvSpPr>
          <p:cNvPr id="10249" name="Text Box 21"/>
          <p:cNvSpPr txBox="1">
            <a:spLocks noChangeArrowheads="1"/>
          </p:cNvSpPr>
          <p:nvPr/>
        </p:nvSpPr>
        <p:spPr bwMode="auto">
          <a:xfrm>
            <a:off x="4714876" y="2000240"/>
            <a:ext cx="3910010" cy="1938992"/>
          </a:xfrm>
          <a:prstGeom prst="rect">
            <a:avLst/>
          </a:prstGeom>
          <a:solidFill>
            <a:srgbClr val="FFFF99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возможность одновременного воспроизведения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совокупности объектов, представленных различными способами </a:t>
            </a:r>
          </a:p>
        </p:txBody>
      </p:sp>
      <p:sp>
        <p:nvSpPr>
          <p:cNvPr id="10250" name="WordArt 22"/>
          <p:cNvSpPr>
            <a:spLocks noChangeArrowheads="1" noChangeShapeType="1" noTextEdit="1"/>
          </p:cNvSpPr>
          <p:nvPr/>
        </p:nvSpPr>
        <p:spPr bwMode="auto">
          <a:xfrm>
            <a:off x="304800" y="152400"/>
            <a:ext cx="845820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более глубокое эмоциональное воздействие </a:t>
            </a:r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48" grpId="0" animBg="1"/>
      <p:bldP spid="10249" grpId="0" animBg="1"/>
      <p:bldP spid="102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276872"/>
            <a:ext cx="8183880" cy="300381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Непосредственно образовательную деятельность с использованием компьютеров для детей 5-7 лет следует проводить не более одного раза в течение дня и не чаще трех раз в неделю в дни наиболее высокой работоспособности: во вторник, среду и четверг. После работы с компьютером с детьми проводят гимнастику для глаз.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428604"/>
            <a:ext cx="8183880" cy="1051560"/>
          </a:xfrm>
        </p:spPr>
        <p:txBody>
          <a:bodyPr/>
          <a:lstStyle/>
          <a:p>
            <a:pPr algn="ctr"/>
            <a:r>
              <a:rPr lang="ru-RU" dirty="0"/>
              <a:t>ПЕРИОДИЧНОСТЬ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11"/>
          <p:cNvSpPr>
            <a:spLocks noChangeArrowheads="1"/>
          </p:cNvSpPr>
          <p:nvPr/>
        </p:nvSpPr>
        <p:spPr bwMode="auto">
          <a:xfrm>
            <a:off x="152400" y="2286000"/>
            <a:ext cx="7010400" cy="4572000"/>
          </a:xfrm>
          <a:prstGeom prst="ellipse">
            <a:avLst/>
          </a:prstGeom>
          <a:solidFill>
            <a:srgbClr val="FFCC66"/>
          </a:solidFill>
          <a:ln w="9525">
            <a:solidFill>
              <a:srgbClr val="FF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762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Основные направления развития 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ИКТ в условиях ДОУ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42910" y="914400"/>
            <a:ext cx="2714644" cy="1219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Обучение работе на</a:t>
            </a:r>
            <a:br>
              <a:rPr lang="ru-RU" sz="2400" b="1" dirty="0">
                <a:latin typeface="Times New Roman" pitchFamily="18" charset="0"/>
              </a:rPr>
            </a:br>
            <a:r>
              <a:rPr lang="ru-RU" sz="2400" b="1" dirty="0">
                <a:latin typeface="Times New Roman" pitchFamily="18" charset="0"/>
              </a:rPr>
              <a:t> компьютере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000100" y="785794"/>
            <a:ext cx="1905000" cy="1676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1071538" y="785794"/>
            <a:ext cx="1828800" cy="1676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2285984" y="2500306"/>
            <a:ext cx="3205178" cy="1023942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Средство развития и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воспитания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ребенка 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2500298" y="3643314"/>
            <a:ext cx="3200400" cy="1295400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Средство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интерактивного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 обучения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1357290" y="5072074"/>
            <a:ext cx="4191000" cy="1143000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Средство мониторинга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 за усвоением программы</a:t>
            </a:r>
          </a:p>
        </p:txBody>
      </p:sp>
      <p:sp>
        <p:nvSpPr>
          <p:cNvPr id="8202" name="WordArt 10"/>
          <p:cNvSpPr>
            <a:spLocks noChangeArrowheads="1" noChangeShapeType="1" noTextEdit="1"/>
          </p:cNvSpPr>
          <p:nvPr/>
        </p:nvSpPr>
        <p:spPr bwMode="auto">
          <a:xfrm>
            <a:off x="457200" y="2743200"/>
            <a:ext cx="1524000" cy="2895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666699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ИКТ</a:t>
            </a:r>
          </a:p>
        </p:txBody>
      </p:sp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5072066" y="857232"/>
            <a:ext cx="371474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</a:rPr>
              <a:t>Использование ИКТ </a:t>
            </a:r>
          </a:p>
          <a:p>
            <a:pPr algn="ctr"/>
            <a:r>
              <a:rPr lang="ru-RU" sz="2000" b="1" u="sng" dirty="0">
                <a:solidFill>
                  <a:srgbClr val="FF3300"/>
                </a:solidFill>
                <a:latin typeface="Times New Roman" pitchFamily="18" charset="0"/>
              </a:rPr>
              <a:t>не предусматривает</a:t>
            </a:r>
            <a:r>
              <a:rPr lang="ru-RU" sz="2000" b="1" dirty="0">
                <a:latin typeface="Times New Roman" pitchFamily="18" charset="0"/>
              </a:rPr>
              <a:t> </a:t>
            </a:r>
          </a:p>
          <a:p>
            <a:pPr algn="ctr"/>
            <a:r>
              <a:rPr lang="ru-RU" sz="2000" b="1" dirty="0">
                <a:latin typeface="Times New Roman" pitchFamily="18" charset="0"/>
              </a:rPr>
              <a:t>обучение детей основам информатики и вычислительной техники</a:t>
            </a:r>
          </a:p>
        </p:txBody>
      </p:sp>
      <p:sp>
        <p:nvSpPr>
          <p:cNvPr id="8204" name="AutoShape 13"/>
          <p:cNvSpPr>
            <a:spLocks noChangeArrowheads="1"/>
          </p:cNvSpPr>
          <p:nvPr/>
        </p:nvSpPr>
        <p:spPr bwMode="auto">
          <a:xfrm>
            <a:off x="3429000" y="1143000"/>
            <a:ext cx="1752600" cy="457200"/>
          </a:xfrm>
          <a:prstGeom prst="rightArrow">
            <a:avLst>
              <a:gd name="adj1" fmla="val 50000"/>
              <a:gd name="adj2" fmla="val 958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AutoShape 15"/>
          <p:cNvSpPr>
            <a:spLocks noChangeArrowheads="1"/>
          </p:cNvSpPr>
          <p:nvPr/>
        </p:nvSpPr>
        <p:spPr bwMode="auto">
          <a:xfrm>
            <a:off x="5867400" y="4648200"/>
            <a:ext cx="2895600" cy="914400"/>
          </a:xfrm>
          <a:prstGeom prst="flowChartAlternateProcess">
            <a:avLst/>
          </a:prstGeom>
          <a:solidFill>
            <a:srgbClr val="FFFFCC"/>
          </a:solidFill>
          <a:ln w="28575">
            <a:solidFill>
              <a:srgbClr val="FF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</a:rPr>
              <a:t>Дидактические </a:t>
            </a:r>
          </a:p>
          <a:p>
            <a:pPr algn="ctr"/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</a:rPr>
              <a:t>компьютерные игры</a:t>
            </a:r>
          </a:p>
        </p:txBody>
      </p:sp>
      <p:sp>
        <p:nvSpPr>
          <p:cNvPr id="8206" name="AutoShape 16"/>
          <p:cNvSpPr>
            <a:spLocks noChangeArrowheads="1"/>
          </p:cNvSpPr>
          <p:nvPr/>
        </p:nvSpPr>
        <p:spPr bwMode="auto">
          <a:xfrm>
            <a:off x="5867400" y="2514600"/>
            <a:ext cx="2667000" cy="990600"/>
          </a:xfrm>
          <a:prstGeom prst="flowChartAlternateProcess">
            <a:avLst/>
          </a:prstGeom>
          <a:solidFill>
            <a:srgbClr val="FFFFCC"/>
          </a:solidFill>
          <a:ln w="28575">
            <a:solidFill>
              <a:srgbClr val="FF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3300"/>
                </a:solidFill>
                <a:latin typeface="Times New Roman" pitchFamily="18" charset="0"/>
              </a:rPr>
              <a:t>Развивающие </a:t>
            </a:r>
          </a:p>
          <a:p>
            <a:pPr algn="ctr"/>
            <a:r>
              <a:rPr lang="ru-RU" sz="2400" b="1">
                <a:solidFill>
                  <a:srgbClr val="FF3300"/>
                </a:solidFill>
                <a:latin typeface="Times New Roman" pitchFamily="18" charset="0"/>
              </a:rPr>
              <a:t>компьютерные</a:t>
            </a:r>
          </a:p>
          <a:p>
            <a:pPr algn="ctr"/>
            <a:r>
              <a:rPr lang="ru-RU" sz="2400" b="1">
                <a:solidFill>
                  <a:srgbClr val="FF3300"/>
                </a:solidFill>
                <a:latin typeface="Times New Roman" pitchFamily="18" charset="0"/>
              </a:rPr>
              <a:t> игры </a:t>
            </a:r>
          </a:p>
        </p:txBody>
      </p:sp>
      <p:sp>
        <p:nvSpPr>
          <p:cNvPr id="8207" name="AutoShape 17"/>
          <p:cNvSpPr>
            <a:spLocks noChangeArrowheads="1"/>
          </p:cNvSpPr>
          <p:nvPr/>
        </p:nvSpPr>
        <p:spPr bwMode="auto">
          <a:xfrm>
            <a:off x="5791200" y="3581400"/>
            <a:ext cx="3200400" cy="914400"/>
          </a:xfrm>
          <a:prstGeom prst="flowChartAlternateProcess">
            <a:avLst/>
          </a:prstGeom>
          <a:solidFill>
            <a:srgbClr val="FFFFCC"/>
          </a:solidFill>
          <a:ln w="28575">
            <a:solidFill>
              <a:srgbClr val="FF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3300"/>
                </a:solidFill>
                <a:latin typeface="Times New Roman" pitchFamily="18" charset="0"/>
              </a:rPr>
              <a:t>Аудиовизуальный ряд,</a:t>
            </a:r>
          </a:p>
          <a:p>
            <a:pPr algn="ctr"/>
            <a:r>
              <a:rPr lang="ru-RU" sz="2400" b="1">
                <a:solidFill>
                  <a:srgbClr val="FF3300"/>
                </a:solidFill>
                <a:latin typeface="Times New Roman" pitchFamily="18" charset="0"/>
              </a:rPr>
              <a:t> презентации</a:t>
            </a:r>
          </a:p>
        </p:txBody>
      </p:sp>
      <p:sp>
        <p:nvSpPr>
          <p:cNvPr id="8208" name="AutoShape 19"/>
          <p:cNvSpPr>
            <a:spLocks noChangeArrowheads="1"/>
          </p:cNvSpPr>
          <p:nvPr/>
        </p:nvSpPr>
        <p:spPr bwMode="auto">
          <a:xfrm>
            <a:off x="5791200" y="5638800"/>
            <a:ext cx="2971800" cy="990600"/>
          </a:xfrm>
          <a:prstGeom prst="flowChartAlternateProcess">
            <a:avLst/>
          </a:prstGeom>
          <a:solidFill>
            <a:srgbClr val="FFFFCC"/>
          </a:solidFill>
          <a:ln w="28575">
            <a:solidFill>
              <a:srgbClr val="FF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FF3300"/>
                </a:solidFill>
                <a:latin typeface="Times New Roman" pitchFamily="18" charset="0"/>
              </a:rPr>
              <a:t>Компьютерные игры</a:t>
            </a:r>
          </a:p>
          <a:p>
            <a:pPr algn="ctr"/>
            <a:r>
              <a:rPr lang="ru-RU" sz="2000" b="1">
                <a:solidFill>
                  <a:srgbClr val="FF3300"/>
                </a:solidFill>
                <a:latin typeface="Times New Roman" pitchFamily="18" charset="0"/>
              </a:rPr>
              <a:t> для индивидуальной</a:t>
            </a:r>
          </a:p>
          <a:p>
            <a:pPr algn="ctr"/>
            <a:r>
              <a:rPr lang="ru-RU" sz="2000" b="1">
                <a:solidFill>
                  <a:srgbClr val="FF3300"/>
                </a:solidFill>
                <a:latin typeface="Times New Roman" pitchFamily="18" charset="0"/>
              </a:rPr>
              <a:t> работы с ребенком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 animBg="1"/>
      <p:bldP spid="8199" grpId="0" animBg="1"/>
      <p:bldP spid="8200" grpId="0" animBg="1"/>
      <p:bldP spid="8201" grpId="0" animBg="1"/>
      <p:bldP spid="8203" grpId="0"/>
      <p:bldP spid="8205" grpId="0" animBg="1"/>
      <p:bldP spid="8206" grpId="0" animBg="1"/>
      <p:bldP spid="8207" grpId="0" animBg="1"/>
      <p:bldP spid="820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428736"/>
            <a:ext cx="8183880" cy="507209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800" b="1" dirty="0">
                <a:solidFill>
                  <a:srgbClr val="002060"/>
                </a:solidFill>
              </a:rPr>
              <a:t>Данные материалы: </a:t>
            </a:r>
          </a:p>
          <a:p>
            <a:pPr>
              <a:lnSpc>
                <a:spcPct val="90000"/>
              </a:lnSpc>
            </a:pPr>
            <a:r>
              <a:rPr lang="ru-RU" sz="3800" b="1" dirty="0">
                <a:solidFill>
                  <a:srgbClr val="002060"/>
                </a:solidFill>
              </a:rPr>
              <a:t>позволяют увеличить восприятие </a:t>
            </a:r>
            <a:r>
              <a:rPr lang="ru-RU" sz="3800" b="1" dirty="0" smtClean="0">
                <a:solidFill>
                  <a:srgbClr val="002060"/>
                </a:solidFill>
              </a:rPr>
              <a:t>материала; </a:t>
            </a:r>
            <a:endParaRPr lang="ru-RU" sz="38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SzTx/>
              <a:buFont typeface="Symbol" pitchFamily="18" charset="2"/>
              <a:buChar char=""/>
            </a:pPr>
            <a:r>
              <a:rPr lang="ru-RU" sz="3800" b="1" dirty="0" smtClean="0">
                <a:solidFill>
                  <a:srgbClr val="002060"/>
                </a:solidFill>
              </a:rPr>
              <a:t>обеспечивают наглядность; </a:t>
            </a:r>
            <a:endParaRPr lang="ru-RU" sz="38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SzTx/>
              <a:buFont typeface="Symbol" pitchFamily="18" charset="2"/>
              <a:buChar char=""/>
            </a:pPr>
            <a:r>
              <a:rPr lang="ru-RU" sz="3800" b="1" dirty="0" smtClean="0">
                <a:solidFill>
                  <a:srgbClr val="002060"/>
                </a:solidFill>
              </a:rPr>
              <a:t>повышает </a:t>
            </a:r>
            <a:r>
              <a:rPr lang="ru-RU" sz="3800" b="1" dirty="0">
                <a:solidFill>
                  <a:srgbClr val="002060"/>
                </a:solidFill>
              </a:rPr>
              <a:t>непроизвольное внимание детей, помогает развить произвольное; </a:t>
            </a:r>
            <a:endParaRPr lang="ru-RU" sz="3800" b="1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3800" b="1" dirty="0" smtClean="0">
                <a:solidFill>
                  <a:srgbClr val="002060"/>
                </a:solidFill>
              </a:rPr>
              <a:t>побуждает детей к поисковой и познавательной деятельности; </a:t>
            </a:r>
          </a:p>
          <a:p>
            <a:pPr>
              <a:lnSpc>
                <a:spcPct val="90000"/>
              </a:lnSpc>
            </a:pPr>
            <a:r>
              <a:rPr lang="ru-RU" sz="3800" b="1" dirty="0" smtClean="0">
                <a:solidFill>
                  <a:srgbClr val="002060"/>
                </a:solidFill>
              </a:rPr>
              <a:t>способствует эффективному усвоению материала, развитию памяти, воображения, творчества детей. </a:t>
            </a:r>
          </a:p>
          <a:p>
            <a:pPr>
              <a:lnSpc>
                <a:spcPct val="90000"/>
              </a:lnSpc>
            </a:pPr>
            <a:r>
              <a:rPr lang="ru-RU" sz="3800" b="1" dirty="0" smtClean="0">
                <a:solidFill>
                  <a:srgbClr val="002060"/>
                </a:solidFill>
              </a:rPr>
              <a:t>Подбор иллюстративного материала к НОД</a:t>
            </a:r>
          </a:p>
          <a:p>
            <a:pPr>
              <a:lnSpc>
                <a:spcPct val="90000"/>
              </a:lnSpc>
            </a:pPr>
            <a:r>
              <a:rPr lang="ru-RU" sz="3800" b="1" dirty="0" smtClean="0">
                <a:solidFill>
                  <a:srgbClr val="002060"/>
                </a:solidFill>
              </a:rPr>
              <a:t>Создание дидактических игр</a:t>
            </a:r>
            <a:endParaRPr lang="ru-RU" sz="38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endParaRPr lang="ru-RU" sz="22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183880" cy="10344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Преимущества использования интерактивных материалов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  <p:bldP spid="102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143116"/>
            <a:ext cx="8183880" cy="293237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Материальная база ДОУ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Защита здоровья детей.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Недостаточная ИКТ – компетентность педагога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83880" cy="9629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Проблемы в использовании ИКТ.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696200" cy="1143000"/>
          </a:xfrm>
        </p:spPr>
        <p:txBody>
          <a:bodyPr/>
          <a:lstStyle/>
          <a:p>
            <a:pPr algn="ctr"/>
            <a:r>
              <a:rPr lang="ru-RU"/>
              <a:t>СПАСИБО ЗА ВНИМАНИЕ!</a:t>
            </a:r>
          </a:p>
        </p:txBody>
      </p:sp>
      <p:pic>
        <p:nvPicPr>
          <p:cNvPr id="47108" name="Picture 4" descr="0_6c695_907211c8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7848600" cy="4402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71670" y="571480"/>
            <a:ext cx="5100646" cy="26622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700" dirty="0"/>
              <a:t>Использование </a:t>
            </a:r>
            <a:r>
              <a:rPr lang="ru-RU" sz="3700" dirty="0" smtClean="0"/>
              <a:t/>
            </a:r>
            <a:br>
              <a:rPr lang="ru-RU" sz="3700" dirty="0" smtClean="0"/>
            </a:br>
            <a:r>
              <a:rPr lang="ru-RU" sz="3700" dirty="0" smtClean="0"/>
              <a:t>информационно-коммуникационных технологий </a:t>
            </a:r>
            <a:br>
              <a:rPr lang="ru-RU" sz="3700" dirty="0" smtClean="0"/>
            </a:br>
            <a:r>
              <a:rPr lang="ru-RU" sz="3700" dirty="0" smtClean="0"/>
              <a:t>в </a:t>
            </a:r>
            <a:r>
              <a:rPr lang="ru-RU" sz="3700" dirty="0"/>
              <a:t>ДОУ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86050" y="4429132"/>
            <a:ext cx="5780164" cy="14584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500" b="1" dirty="0">
                <a:solidFill>
                  <a:srgbClr val="002060"/>
                </a:solidFill>
              </a:rPr>
              <a:t>Подготовила: </a:t>
            </a:r>
          </a:p>
          <a:p>
            <a:pPr>
              <a:lnSpc>
                <a:spcPct val="90000"/>
              </a:lnSpc>
            </a:pPr>
            <a:r>
              <a:rPr lang="ru-RU" sz="2500" b="1" dirty="0" smtClean="0">
                <a:solidFill>
                  <a:srgbClr val="002060"/>
                </a:solidFill>
              </a:rPr>
              <a:t>Колмакова Марина Анатольевна</a:t>
            </a:r>
            <a:endParaRPr lang="ru-RU" sz="25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Воспитатель МАДОУ д/с № 4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«Солнышко»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100" name="Picture 4" descr="pic_1346934769vP8Up87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708920"/>
            <a:ext cx="2857520" cy="28575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857364"/>
            <a:ext cx="8072494" cy="44291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информационно-коммуникационных технологий в детском саду – актуальная проблема современного дошкольного воспитания.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696200" cy="1600200"/>
          </a:xfrm>
        </p:spPr>
        <p:txBody>
          <a:bodyPr>
            <a:normAutofit/>
          </a:bodyPr>
          <a:lstStyle/>
          <a:p>
            <a:pPr algn="ctr"/>
            <a:r>
              <a:rPr lang="ru-RU" sz="2900" dirty="0"/>
              <a:t>Человек образованный — тот,  кто знает, где найти то, чего он не знает</a:t>
            </a:r>
            <a:br>
              <a:rPr lang="ru-RU" sz="2900" dirty="0"/>
            </a:br>
            <a:r>
              <a:rPr lang="ru-RU" sz="2900" dirty="0"/>
              <a:t>                                      Георг </a:t>
            </a:r>
            <a:r>
              <a:rPr lang="ru-RU" sz="2900" dirty="0" err="1"/>
              <a:t>Зиммель</a:t>
            </a:r>
            <a:endParaRPr lang="ru-RU" sz="2900" dirty="0"/>
          </a:p>
        </p:txBody>
      </p:sp>
      <p:pic>
        <p:nvPicPr>
          <p:cNvPr id="5125" name="Picture 5" descr="2i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19400" y="4038600"/>
            <a:ext cx="3733800" cy="20621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85786" y="2214554"/>
            <a:ext cx="7314606" cy="377665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700" dirty="0"/>
              <a:t>Компьютер</a:t>
            </a:r>
          </a:p>
          <a:p>
            <a:pPr>
              <a:lnSpc>
                <a:spcPct val="90000"/>
              </a:lnSpc>
            </a:pPr>
            <a:r>
              <a:rPr lang="ru-RU" sz="2700" dirty="0" smtClean="0"/>
              <a:t>Принтер</a:t>
            </a:r>
            <a:endParaRPr lang="ru-RU" sz="2700" dirty="0"/>
          </a:p>
          <a:p>
            <a:pPr>
              <a:lnSpc>
                <a:spcPct val="90000"/>
              </a:lnSpc>
            </a:pPr>
            <a:r>
              <a:rPr lang="ru-RU" sz="2700" dirty="0" smtClean="0"/>
              <a:t>Телевизор</a:t>
            </a:r>
            <a:endParaRPr lang="ru-RU" sz="2700" dirty="0"/>
          </a:p>
          <a:p>
            <a:pPr>
              <a:lnSpc>
                <a:spcPct val="90000"/>
              </a:lnSpc>
            </a:pPr>
            <a:r>
              <a:rPr lang="ru-RU" sz="2700" dirty="0"/>
              <a:t>Магнитофон</a:t>
            </a:r>
          </a:p>
          <a:p>
            <a:pPr>
              <a:lnSpc>
                <a:spcPct val="90000"/>
              </a:lnSpc>
            </a:pPr>
            <a:r>
              <a:rPr lang="ru-RU" sz="2700" dirty="0"/>
              <a:t>Фотоаппарат</a:t>
            </a:r>
          </a:p>
          <a:p>
            <a:pPr>
              <a:lnSpc>
                <a:spcPct val="90000"/>
              </a:lnSpc>
            </a:pPr>
            <a:r>
              <a:rPr lang="ru-RU" sz="2700" dirty="0"/>
              <a:t>Видеокамера</a:t>
            </a:r>
          </a:p>
          <a:p>
            <a:pPr>
              <a:lnSpc>
                <a:spcPct val="90000"/>
              </a:lnSpc>
            </a:pPr>
            <a:r>
              <a:rPr lang="ru-RU" sz="2700" dirty="0"/>
              <a:t>Электронные доски </a:t>
            </a:r>
            <a:endParaRPr lang="ru-RU" sz="2700" dirty="0" smtClean="0"/>
          </a:p>
          <a:p>
            <a:pPr>
              <a:lnSpc>
                <a:spcPct val="90000"/>
              </a:lnSpc>
            </a:pPr>
            <a:r>
              <a:rPr lang="ru-RU" sz="2700" dirty="0" smtClean="0"/>
              <a:t>Видеомагнитофон, DVD плейер </a:t>
            </a:r>
          </a:p>
          <a:p>
            <a:pPr>
              <a:lnSpc>
                <a:spcPct val="90000"/>
              </a:lnSpc>
            </a:pPr>
            <a:r>
              <a:rPr lang="ru-RU" sz="2700" dirty="0" err="1" smtClean="0"/>
              <a:t>Мультимедийный</a:t>
            </a:r>
            <a:r>
              <a:rPr lang="ru-RU" sz="2700" dirty="0" smtClean="0"/>
              <a:t> проектор</a:t>
            </a:r>
          </a:p>
          <a:p>
            <a:pPr>
              <a:lnSpc>
                <a:spcPct val="90000"/>
              </a:lnSpc>
            </a:pPr>
            <a:endParaRPr lang="ru-RU" sz="27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700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В своей работе педагог может использовать следующие средства информационно-коммуникативных технологий:</a:t>
            </a:r>
          </a:p>
        </p:txBody>
      </p:sp>
      <p:pic>
        <p:nvPicPr>
          <p:cNvPr id="8196" name="Picture 4" descr="ik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4008" y="2348880"/>
            <a:ext cx="3168352" cy="237626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  <p:bldP spid="8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571744"/>
            <a:ext cx="8183880" cy="307183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Ведение документации.</a:t>
            </a:r>
          </a:p>
          <a:p>
            <a:pPr marL="514350" indent="-514350">
              <a:buNone/>
            </a:pPr>
            <a:endParaRPr lang="ru-RU" sz="3200" b="1" dirty="0" smtClean="0">
              <a:solidFill>
                <a:srgbClr val="002060"/>
              </a:solidFill>
            </a:endParaRPr>
          </a:p>
          <a:p>
            <a:pPr marL="981075" indent="-449263"/>
            <a:r>
              <a:rPr lang="ru-RU" sz="3200" b="1" dirty="0" smtClean="0">
                <a:solidFill>
                  <a:srgbClr val="002060"/>
                </a:solidFill>
              </a:rPr>
              <a:t>Календарные планы</a:t>
            </a:r>
          </a:p>
          <a:p>
            <a:pPr marL="981075" indent="-449263"/>
            <a:r>
              <a:rPr lang="ru-RU" sz="3200" b="1" dirty="0" smtClean="0">
                <a:solidFill>
                  <a:srgbClr val="002060"/>
                </a:solidFill>
              </a:rPr>
              <a:t>Перспективные планы</a:t>
            </a:r>
          </a:p>
          <a:p>
            <a:pPr marL="981075" indent="-449263"/>
            <a:r>
              <a:rPr lang="ru-RU" sz="3200" b="1" dirty="0" smtClean="0">
                <a:solidFill>
                  <a:srgbClr val="002060"/>
                </a:solidFill>
              </a:rPr>
              <a:t>Портфолио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83880" cy="185738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Области применения </a:t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ИКТ </a:t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педагогами ДОУ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2500306"/>
            <a:ext cx="8183880" cy="335758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Возможность продемонстрировать любые документы, фотоматериалы;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Оптимальное сочетание индивидуальной работы с групповой;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Использование ИКТ при проведении родительских собраний. </a:t>
            </a:r>
            <a:endParaRPr lang="en-US" sz="2800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100010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Особое место при использовании ИКТ занимает работа с родителями: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  <p:bldP spid="133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00306"/>
            <a:ext cx="8183880" cy="30169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2. Методическая работа,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повышение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квалификации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педагога.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285884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Области применения ИКТ педагогами ДОУ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212976"/>
            <a:ext cx="3333750" cy="3105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1142976" y="500042"/>
            <a:ext cx="7015186" cy="2554545"/>
          </a:xfrm>
          <a:prstGeom prst="rect">
            <a:avLst/>
          </a:prstGeom>
          <a:solidFill>
            <a:srgbClr val="FFFF99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5050"/>
                </a:solidFill>
                <a:latin typeface="Times New Roman" pitchFamily="18" charset="0"/>
              </a:rPr>
              <a:t>Электронные образовательные ресурсы (ЭОР)</a:t>
            </a:r>
            <a:r>
              <a:rPr lang="ru-RU" sz="3200" dirty="0">
                <a:latin typeface="Times New Roman" pitchFamily="18" charset="0"/>
              </a:rPr>
              <a:t> -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учебные материалы,</a:t>
            </a:r>
          </a:p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 для воспроизведения которых</a:t>
            </a:r>
            <a:r>
              <a:rPr lang="ru-RU" sz="3200" dirty="0">
                <a:solidFill>
                  <a:srgbClr val="002060"/>
                </a:solidFill>
              </a:rPr>
              <a:t> используются электронные устройства</a:t>
            </a:r>
          </a:p>
        </p:txBody>
      </p:sp>
      <p:sp>
        <p:nvSpPr>
          <p:cNvPr id="9219" name="Text Box 9"/>
          <p:cNvSpPr txBox="1">
            <a:spLocks noChangeArrowheads="1"/>
          </p:cNvSpPr>
          <p:nvPr/>
        </p:nvSpPr>
        <p:spPr bwMode="auto">
          <a:xfrm>
            <a:off x="304800" y="3214686"/>
            <a:ext cx="3081338" cy="1077218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</a:rPr>
              <a:t>Видеофильмы,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</a:rPr>
              <a:t>звукозаписи</a:t>
            </a:r>
          </a:p>
        </p:txBody>
      </p:sp>
      <p:sp>
        <p:nvSpPr>
          <p:cNvPr id="9220" name="Text Box 10"/>
          <p:cNvSpPr txBox="1">
            <a:spLocks noChangeArrowheads="1"/>
          </p:cNvSpPr>
          <p:nvPr/>
        </p:nvSpPr>
        <p:spPr bwMode="auto">
          <a:xfrm>
            <a:off x="304800" y="4500570"/>
            <a:ext cx="2820785" cy="954107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DVD</a:t>
            </a:r>
            <a:r>
              <a:rPr lang="ru-RU" sz="2800" b="1" dirty="0">
                <a:solidFill>
                  <a:srgbClr val="002060"/>
                </a:solidFill>
              </a:rPr>
              <a:t>-</a:t>
            </a:r>
            <a:r>
              <a:rPr lang="ru-RU" sz="2800" b="1" dirty="0" err="1">
                <a:solidFill>
                  <a:srgbClr val="002060"/>
                </a:solidFill>
              </a:rPr>
              <a:t>плэер</a:t>
            </a:r>
            <a:r>
              <a:rPr lang="ru-RU" sz="2800" b="1" dirty="0">
                <a:solidFill>
                  <a:srgbClr val="002060"/>
                </a:solidFill>
              </a:rPr>
              <a:t>,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магнитофон</a:t>
            </a:r>
          </a:p>
        </p:txBody>
      </p:sp>
      <p:pic>
        <p:nvPicPr>
          <p:cNvPr id="9221" name="Picture 15" descr="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000372"/>
            <a:ext cx="2481250" cy="24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16"/>
          <p:cNvSpPr txBox="1">
            <a:spLocks noChangeArrowheads="1"/>
          </p:cNvSpPr>
          <p:nvPr/>
        </p:nvSpPr>
        <p:spPr bwMode="auto">
          <a:xfrm>
            <a:off x="5643570" y="5143512"/>
            <a:ext cx="314327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002060"/>
                </a:solidFill>
              </a:rPr>
              <a:t>Компьютер</a:t>
            </a:r>
            <a:r>
              <a:rPr lang="ru-RU" sz="3200" b="1" dirty="0"/>
              <a:t> </a:t>
            </a:r>
          </a:p>
        </p:txBody>
      </p:sp>
      <p:pic>
        <p:nvPicPr>
          <p:cNvPr id="9223" name="Picture 18" descr="070826_geek_mp3_player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4643446"/>
            <a:ext cx="11811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AutoShape 19"/>
          <p:cNvSpPr>
            <a:spLocks noChangeArrowheads="1"/>
          </p:cNvSpPr>
          <p:nvPr/>
        </p:nvSpPr>
        <p:spPr bwMode="auto">
          <a:xfrm>
            <a:off x="4343400" y="4800600"/>
            <a:ext cx="1295400" cy="457200"/>
          </a:xfrm>
          <a:prstGeom prst="rightArrow">
            <a:avLst>
              <a:gd name="adj1" fmla="val 50000"/>
              <a:gd name="adj2" fmla="val 70833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8" grpId="1" animBg="1"/>
      <p:bldP spid="9219" grpId="0" animBg="1"/>
      <p:bldP spid="9219" grpId="1" animBg="1"/>
      <p:bldP spid="9220" grpId="0" animBg="1"/>
      <p:bldP spid="9220" grpId="1" animBg="1"/>
      <p:bldP spid="9222" grpId="0"/>
      <p:bldP spid="9222" grpId="1"/>
      <p:bldP spid="9224" grpId="0" animBg="1"/>
      <p:bldP spid="922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183880" cy="39290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3</a:t>
            </a:r>
            <a:r>
              <a:rPr lang="ru-RU" sz="3200" b="1" dirty="0" smtClean="0">
                <a:solidFill>
                  <a:srgbClr val="002060"/>
                </a:solidFill>
                <a:cs typeface="Times New Roman" pitchFamily="18" charset="0"/>
              </a:rPr>
              <a:t>. Воспитательно-образовательный процесс.</a:t>
            </a:r>
          </a:p>
          <a:p>
            <a:pPr>
              <a:buNone/>
            </a:pPr>
            <a:endParaRPr lang="ru-RU" sz="32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solidFill>
                  <a:schemeClr val="accent1"/>
                </a:solidFill>
                <a:cs typeface="Times New Roman" pitchFamily="18" charset="0"/>
              </a:rPr>
              <a:t>3 вида занятий с использованием ИКТ.</a:t>
            </a:r>
          </a:p>
          <a:p>
            <a:r>
              <a:rPr lang="ru-RU" sz="3200" b="1" dirty="0" smtClean="0">
                <a:solidFill>
                  <a:srgbClr val="002060"/>
                </a:solidFill>
                <a:cs typeface="Times New Roman" pitchFamily="18" charset="0"/>
              </a:rPr>
              <a:t>Занятия с </a:t>
            </a:r>
            <a:r>
              <a:rPr lang="ru-RU" sz="3200" b="1" dirty="0" err="1" smtClean="0">
                <a:solidFill>
                  <a:srgbClr val="002060"/>
                </a:solidFill>
                <a:cs typeface="Times New Roman" pitchFamily="18" charset="0"/>
              </a:rPr>
              <a:t>мультимедийной</a:t>
            </a:r>
            <a:r>
              <a:rPr lang="ru-RU" sz="3200" b="1" dirty="0" smtClean="0">
                <a:solidFill>
                  <a:srgbClr val="002060"/>
                </a:solidFill>
                <a:cs typeface="Times New Roman" pitchFamily="18" charset="0"/>
              </a:rPr>
              <a:t> поддержкой.</a:t>
            </a:r>
          </a:p>
          <a:p>
            <a:r>
              <a:rPr lang="ru-RU" sz="3200" b="1" dirty="0" smtClean="0">
                <a:solidFill>
                  <a:srgbClr val="002060"/>
                </a:solidFill>
                <a:cs typeface="Times New Roman" pitchFamily="18" charset="0"/>
              </a:rPr>
              <a:t>Занятия с компьютерной поддержкой.</a:t>
            </a:r>
          </a:p>
          <a:p>
            <a:r>
              <a:rPr lang="ru-RU" sz="3200" b="1" dirty="0" smtClean="0">
                <a:solidFill>
                  <a:srgbClr val="002060"/>
                </a:solidFill>
                <a:cs typeface="Times New Roman" pitchFamily="18" charset="0"/>
              </a:rPr>
              <a:t>Диагностические занятия.</a:t>
            </a:r>
            <a:endParaRPr lang="ru-RU" sz="32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Области применения ИКТ педагогами ДОУ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86</TotalTime>
  <Words>402</Words>
  <Application>Microsoft Office PowerPoint</Application>
  <PresentationFormat>Экран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Презентация PowerPoint</vt:lpstr>
      <vt:lpstr>Использование  информационно-коммуникационных технологий  в ДОУ</vt:lpstr>
      <vt:lpstr>Человек образованный — тот,  кто знает, где найти то, чего он не знает                                       Георг Зиммель</vt:lpstr>
      <vt:lpstr>В своей работе педагог может использовать следующие средства информационно-коммуникативных технологий:</vt:lpstr>
      <vt:lpstr>Области применения  ИКТ  педагогами ДОУ</vt:lpstr>
      <vt:lpstr>Особое место при использовании ИКТ занимает работа с родителями: </vt:lpstr>
      <vt:lpstr>Области применения ИКТ педагогами ДОУ</vt:lpstr>
      <vt:lpstr>Презентация PowerPoint</vt:lpstr>
      <vt:lpstr>Области применения ИКТ педагогами ДОУ</vt:lpstr>
      <vt:lpstr>Занятия  с мультимедийной поддержкой  могут включать следующие интерактивные материалы.</vt:lpstr>
      <vt:lpstr>Презентация PowerPoint</vt:lpstr>
      <vt:lpstr>ПЕРИОДИЧНОСТЬ</vt:lpstr>
      <vt:lpstr>Основные направления развития  ИКТ в условиях ДОУ</vt:lpstr>
      <vt:lpstr>Преимущества использования интерактивных материалов </vt:lpstr>
      <vt:lpstr>Проблемы в использовании ИКТ.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 информационно-коммуникационных технологий  в ДОУ</dc:title>
  <dc:creator>Рыбка</dc:creator>
  <cp:lastModifiedBy>Юра</cp:lastModifiedBy>
  <cp:revision>20</cp:revision>
  <dcterms:created xsi:type="dcterms:W3CDTF">2015-09-21T11:50:18Z</dcterms:created>
  <dcterms:modified xsi:type="dcterms:W3CDTF">2017-01-16T15:51:10Z</dcterms:modified>
</cp:coreProperties>
</file>